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sldIdLst>
    <p:sldId id="256" r:id="rId2"/>
    <p:sldId id="269" r:id="rId3"/>
    <p:sldId id="272" r:id="rId4"/>
    <p:sldId id="270" r:id="rId5"/>
    <p:sldId id="271" r:id="rId6"/>
    <p:sldId id="273" r:id="rId7"/>
    <p:sldId id="274" r:id="rId8"/>
    <p:sldId id="275" r:id="rId9"/>
    <p:sldId id="276" r:id="rId10"/>
    <p:sldId id="277" r:id="rId11"/>
    <p:sldId id="278" r:id="rId12"/>
    <p:sldId id="279" r:id="rId13"/>
    <p:sldId id="280" r:id="rId14"/>
    <p:sldId id="281" r:id="rId15"/>
    <p:sldId id="282"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68D230F3-CF80-4859-8CE7-A43EE81993B5}" styleName="Light Style 1 - Accent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88530" autoAdjust="0"/>
  </p:normalViewPr>
  <p:slideViewPr>
    <p:cSldViewPr>
      <p:cViewPr varScale="1">
        <p:scale>
          <a:sx n="64" d="100"/>
          <a:sy n="64" d="100"/>
        </p:scale>
        <p:origin x="-1566" y="-10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BE6D18C-E282-467D-A525-70A6367C318D}" type="datetimeFigureOut">
              <a:rPr lang="en-US" smtClean="0"/>
              <a:pPr/>
              <a:t>13-Apr-20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5FA912A-3C5F-42D0-86F1-63CFAADE9AAC}"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75FA912A-3C5F-42D0-86F1-63CFAADE9AAC}" type="slidenum">
              <a:rPr lang="en-US" smtClean="0"/>
              <a:pPr/>
              <a:t>14</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67B4D9D-E3E2-4EAF-B71B-BDE72083AC91}" type="datetimeFigureOut">
              <a:rPr lang="en-US" smtClean="0"/>
              <a:pPr/>
              <a:t>13-Apr-20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DD859C3-E646-4C77-833B-04F746100093}"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67B4D9D-E3E2-4EAF-B71B-BDE72083AC91}" type="datetimeFigureOut">
              <a:rPr lang="en-US" smtClean="0"/>
              <a:pPr/>
              <a:t>13-Apr-20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DD859C3-E646-4C77-833B-04F746100093}"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67B4D9D-E3E2-4EAF-B71B-BDE72083AC91}" type="datetimeFigureOut">
              <a:rPr lang="en-US" smtClean="0"/>
              <a:pPr/>
              <a:t>13-Apr-20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DD859C3-E646-4C77-833B-04F746100093}"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67B4D9D-E3E2-4EAF-B71B-BDE72083AC91}" type="datetimeFigureOut">
              <a:rPr lang="en-US" smtClean="0"/>
              <a:pPr/>
              <a:t>13-Apr-20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DD859C3-E646-4C77-833B-04F746100093}"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67B4D9D-E3E2-4EAF-B71B-BDE72083AC91}" type="datetimeFigureOut">
              <a:rPr lang="en-US" smtClean="0"/>
              <a:pPr/>
              <a:t>13-Apr-20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DD859C3-E646-4C77-833B-04F746100093}"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67B4D9D-E3E2-4EAF-B71B-BDE72083AC91}" type="datetimeFigureOut">
              <a:rPr lang="en-US" smtClean="0"/>
              <a:pPr/>
              <a:t>13-Apr-20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DD859C3-E646-4C77-833B-04F746100093}"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67B4D9D-E3E2-4EAF-B71B-BDE72083AC91}" type="datetimeFigureOut">
              <a:rPr lang="en-US" smtClean="0"/>
              <a:pPr/>
              <a:t>13-Apr-20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DD859C3-E646-4C77-833B-04F746100093}"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67B4D9D-E3E2-4EAF-B71B-BDE72083AC91}" type="datetimeFigureOut">
              <a:rPr lang="en-US" smtClean="0"/>
              <a:pPr/>
              <a:t>13-Apr-20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DD859C3-E646-4C77-833B-04F746100093}"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67B4D9D-E3E2-4EAF-B71B-BDE72083AC91}" type="datetimeFigureOut">
              <a:rPr lang="en-US" smtClean="0"/>
              <a:pPr/>
              <a:t>13-Apr-20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DD859C3-E646-4C77-833B-04F746100093}"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67B4D9D-E3E2-4EAF-B71B-BDE72083AC91}" type="datetimeFigureOut">
              <a:rPr lang="en-US" smtClean="0"/>
              <a:pPr/>
              <a:t>13-Apr-20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DD859C3-E646-4C77-833B-04F746100093}"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67B4D9D-E3E2-4EAF-B71B-BDE72083AC91}" type="datetimeFigureOut">
              <a:rPr lang="en-US" smtClean="0"/>
              <a:pPr/>
              <a:t>13-Apr-20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DD859C3-E646-4C77-833B-04F746100093}"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67B4D9D-E3E2-4EAF-B71B-BDE72083AC91}" type="datetimeFigureOut">
              <a:rPr lang="en-US" smtClean="0"/>
              <a:pPr/>
              <a:t>13-Apr-20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DD859C3-E646-4C77-833B-04F746100093}"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9.jpe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image" Target="../media/image11.jpe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C:\Users\USER\Documents\Youcam\temp grassland 14.jpg"/>
          <p:cNvPicPr>
            <a:picLocks noChangeAspect="1" noChangeArrowheads="1"/>
          </p:cNvPicPr>
          <p:nvPr/>
        </p:nvPicPr>
        <p:blipFill>
          <a:blip r:embed="rId2"/>
          <a:srcRect/>
          <a:stretch>
            <a:fillRect/>
          </a:stretch>
        </p:blipFill>
        <p:spPr bwMode="auto">
          <a:xfrm>
            <a:off x="0" y="0"/>
            <a:ext cx="9144000" cy="6858000"/>
          </a:xfrm>
          <a:prstGeom prst="rect">
            <a:avLst/>
          </a:prstGeom>
          <a:noFill/>
        </p:spPr>
      </p:pic>
      <p:sp>
        <p:nvSpPr>
          <p:cNvPr id="2" name="Title 1"/>
          <p:cNvSpPr>
            <a:spLocks noGrp="1"/>
          </p:cNvSpPr>
          <p:nvPr>
            <p:ph type="ctrTitle"/>
          </p:nvPr>
        </p:nvSpPr>
        <p:spPr>
          <a:xfrm>
            <a:off x="685800" y="685800"/>
            <a:ext cx="7772400" cy="3505201"/>
          </a:xfrm>
        </p:spPr>
        <p:txBody>
          <a:bodyPr>
            <a:noAutofit/>
          </a:bodyPr>
          <a:lstStyle/>
          <a:p>
            <a:r>
              <a:rPr lang="en-US" sz="1800" dirty="0">
                <a:solidFill>
                  <a:srgbClr val="FFFF00"/>
                </a:solidFill>
              </a:rPr>
              <a:t/>
            </a:r>
            <a:br>
              <a:rPr lang="en-US" sz="1800" dirty="0">
                <a:solidFill>
                  <a:srgbClr val="FFFF00"/>
                </a:solidFill>
              </a:rPr>
            </a:br>
            <a:r>
              <a:rPr lang="en-US" sz="1800" b="1" dirty="0" smtClean="0">
                <a:solidFill>
                  <a:srgbClr val="FFFF00"/>
                </a:solidFill>
              </a:rPr>
              <a:t>TEMPERATE GRASSLAND BIOME</a:t>
            </a:r>
            <a:r>
              <a:rPr lang="en-US" sz="1800" dirty="0">
                <a:solidFill>
                  <a:srgbClr val="FFFF00"/>
                </a:solidFill>
              </a:rPr>
              <a:t/>
            </a:r>
            <a:br>
              <a:rPr lang="en-US" sz="1800" dirty="0">
                <a:solidFill>
                  <a:srgbClr val="FFFF00"/>
                </a:solidFill>
              </a:rPr>
            </a:br>
            <a:r>
              <a:rPr lang="en-US" sz="1800" dirty="0">
                <a:solidFill>
                  <a:srgbClr val="FFFF00"/>
                </a:solidFill>
              </a:rPr>
              <a:t/>
            </a:r>
            <a:br>
              <a:rPr lang="en-US" sz="1800" dirty="0">
                <a:solidFill>
                  <a:srgbClr val="FFFF00"/>
                </a:solidFill>
              </a:rPr>
            </a:br>
            <a:r>
              <a:rPr lang="en-US" sz="1800" dirty="0" smtClean="0">
                <a:solidFill>
                  <a:srgbClr val="FFFF00"/>
                </a:solidFill>
              </a:rPr>
              <a:t>SEMESTER </a:t>
            </a:r>
            <a:r>
              <a:rPr lang="en-US" sz="1800" dirty="0">
                <a:solidFill>
                  <a:srgbClr val="FFFF00"/>
                </a:solidFill>
              </a:rPr>
              <a:t>VI (HONS.) </a:t>
            </a:r>
            <a:br>
              <a:rPr lang="en-US" sz="1800" dirty="0">
                <a:solidFill>
                  <a:srgbClr val="FFFF00"/>
                </a:solidFill>
              </a:rPr>
            </a:br>
            <a:r>
              <a:rPr lang="en-US" sz="1800" dirty="0" smtClean="0">
                <a:solidFill>
                  <a:srgbClr val="FFFF00"/>
                </a:solidFill>
              </a:rPr>
              <a:t>DSE-4</a:t>
            </a:r>
            <a:br>
              <a:rPr lang="en-US" sz="1800" dirty="0" smtClean="0">
                <a:solidFill>
                  <a:srgbClr val="FFFF00"/>
                </a:solidFill>
              </a:rPr>
            </a:br>
            <a:r>
              <a:rPr lang="en-US" sz="1800" dirty="0" smtClean="0">
                <a:solidFill>
                  <a:srgbClr val="FFFF00"/>
                </a:solidFill>
              </a:rPr>
              <a:t/>
            </a:r>
            <a:br>
              <a:rPr lang="en-US" sz="1800" dirty="0" smtClean="0">
                <a:solidFill>
                  <a:srgbClr val="FFFF00"/>
                </a:solidFill>
              </a:rPr>
            </a:br>
            <a:r>
              <a:rPr lang="en-US" sz="1800" dirty="0" smtClean="0">
                <a:solidFill>
                  <a:srgbClr val="FFFF00"/>
                </a:solidFill>
              </a:rPr>
              <a:t/>
            </a:r>
            <a:br>
              <a:rPr lang="en-US" sz="1800" dirty="0" smtClean="0">
                <a:solidFill>
                  <a:srgbClr val="FFFF00"/>
                </a:solidFill>
              </a:rPr>
            </a:br>
            <a:r>
              <a:rPr lang="en-US" sz="1800" dirty="0" smtClean="0">
                <a:solidFill>
                  <a:srgbClr val="FFFF00"/>
                </a:solidFill>
              </a:rPr>
              <a:t/>
            </a:r>
            <a:br>
              <a:rPr lang="en-US" sz="1800" dirty="0" smtClean="0">
                <a:solidFill>
                  <a:srgbClr val="FFFF00"/>
                </a:solidFill>
              </a:rPr>
            </a:br>
            <a:r>
              <a:rPr lang="en-US" sz="1800" dirty="0" smtClean="0">
                <a:solidFill>
                  <a:srgbClr val="FFFF00"/>
                </a:solidFill>
              </a:rPr>
              <a:t/>
            </a:r>
            <a:br>
              <a:rPr lang="en-US" sz="1800" dirty="0" smtClean="0">
                <a:solidFill>
                  <a:srgbClr val="FFFF00"/>
                </a:solidFill>
              </a:rPr>
            </a:br>
            <a:r>
              <a:rPr lang="en-US" sz="1800" dirty="0" smtClean="0">
                <a:solidFill>
                  <a:srgbClr val="FFFF00"/>
                </a:solidFill>
              </a:rPr>
              <a:t/>
            </a:r>
            <a:br>
              <a:rPr lang="en-US" sz="1800" dirty="0" smtClean="0">
                <a:solidFill>
                  <a:srgbClr val="FFFF00"/>
                </a:solidFill>
              </a:rPr>
            </a:br>
            <a:r>
              <a:rPr lang="en-US" sz="1800" dirty="0">
                <a:solidFill>
                  <a:srgbClr val="FFFF00"/>
                </a:solidFill>
              </a:rPr>
              <a:t/>
            </a:r>
            <a:br>
              <a:rPr lang="en-US" sz="1800" dirty="0">
                <a:solidFill>
                  <a:srgbClr val="FFFF00"/>
                </a:solidFill>
              </a:rPr>
            </a:br>
            <a:endParaRPr lang="en-US" sz="1800" dirty="0">
              <a:solidFill>
                <a:srgbClr val="FFFF00"/>
              </a:solidFill>
            </a:endParaRPr>
          </a:p>
        </p:txBody>
      </p:sp>
      <p:sp>
        <p:nvSpPr>
          <p:cNvPr id="3" name="Subtitle 2"/>
          <p:cNvSpPr>
            <a:spLocks noGrp="1"/>
          </p:cNvSpPr>
          <p:nvPr>
            <p:ph type="subTitle" idx="1"/>
          </p:nvPr>
        </p:nvSpPr>
        <p:spPr/>
        <p:txBody>
          <a:bodyPr>
            <a:normAutofit/>
          </a:bodyPr>
          <a:lstStyle/>
          <a:p>
            <a:r>
              <a:rPr lang="en-US" sz="1200" dirty="0" smtClean="0"/>
              <a:t>                                                                                                  </a:t>
            </a:r>
          </a:p>
          <a:p>
            <a:endParaRPr lang="en-US" sz="1200" dirty="0"/>
          </a:p>
          <a:p>
            <a:r>
              <a:rPr lang="en-US" sz="1200" dirty="0" smtClean="0"/>
              <a:t>                                                                                                  </a:t>
            </a:r>
          </a:p>
          <a:p>
            <a:endParaRPr lang="en-US" sz="1200" dirty="0"/>
          </a:p>
          <a:p>
            <a:endParaRPr lang="en-US" sz="1200" dirty="0" smtClean="0"/>
          </a:p>
        </p:txBody>
      </p:sp>
      <p:sp>
        <p:nvSpPr>
          <p:cNvPr id="6" name="Rectangle 5"/>
          <p:cNvSpPr/>
          <p:nvPr/>
        </p:nvSpPr>
        <p:spPr>
          <a:xfrm>
            <a:off x="3581400" y="5380672"/>
            <a:ext cx="4953000" cy="1477328"/>
          </a:xfrm>
          <a:prstGeom prst="rect">
            <a:avLst/>
          </a:prstGeom>
        </p:spPr>
        <p:txBody>
          <a:bodyPr wrap="square">
            <a:spAutoFit/>
          </a:bodyPr>
          <a:lstStyle/>
          <a:p>
            <a:pPr algn="r"/>
            <a:r>
              <a:rPr lang="en-US" sz="1600" dirty="0" smtClean="0"/>
              <a:t> </a:t>
            </a:r>
            <a:r>
              <a:rPr lang="en-US" b="1" dirty="0" smtClean="0">
                <a:solidFill>
                  <a:srgbClr val="002060"/>
                </a:solidFill>
              </a:rPr>
              <a:t>Dr. </a:t>
            </a:r>
            <a:r>
              <a:rPr lang="en-US" b="1" dirty="0" err="1" smtClean="0">
                <a:solidFill>
                  <a:srgbClr val="002060"/>
                </a:solidFill>
              </a:rPr>
              <a:t>Sujata</a:t>
            </a:r>
            <a:r>
              <a:rPr lang="en-US" b="1" dirty="0" smtClean="0">
                <a:solidFill>
                  <a:srgbClr val="002060"/>
                </a:solidFill>
              </a:rPr>
              <a:t> Das</a:t>
            </a:r>
          </a:p>
          <a:p>
            <a:pPr algn="r"/>
            <a:r>
              <a:rPr lang="en-US" b="1" dirty="0" smtClean="0">
                <a:solidFill>
                  <a:srgbClr val="002060"/>
                </a:solidFill>
              </a:rPr>
              <a:t>                                                                                                                         </a:t>
            </a:r>
            <a:r>
              <a:rPr lang="en-US" b="1" dirty="0" err="1" smtClean="0">
                <a:solidFill>
                  <a:srgbClr val="002060"/>
                </a:solidFill>
              </a:rPr>
              <a:t>Deptt</a:t>
            </a:r>
            <a:r>
              <a:rPr lang="en-US" b="1" dirty="0" smtClean="0">
                <a:solidFill>
                  <a:srgbClr val="002060"/>
                </a:solidFill>
              </a:rPr>
              <a:t>. Of Geography</a:t>
            </a:r>
          </a:p>
          <a:p>
            <a:pPr algn="r"/>
            <a:r>
              <a:rPr lang="en-US" b="1" dirty="0" smtClean="0">
                <a:solidFill>
                  <a:srgbClr val="002060"/>
                </a:solidFill>
              </a:rPr>
              <a:t>                                                                                                                 Hooghly Women’s College</a:t>
            </a:r>
            <a:endParaRPr lang="en-US" b="1" dirty="0">
              <a:solidFill>
                <a:srgbClr val="002060"/>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457200"/>
            <a:ext cx="7772400" cy="4952999"/>
          </a:xfrm>
        </p:spPr>
        <p:txBody>
          <a:bodyPr>
            <a:normAutofit/>
          </a:bodyPr>
          <a:lstStyle/>
          <a:p>
            <a:pPr algn="l"/>
            <a:r>
              <a:rPr lang="en-US" sz="1600" b="1" dirty="0" smtClean="0">
                <a:latin typeface="+mn-lt"/>
              </a:rPr>
              <a:t>Canterbury Grasslands of New Zealand </a:t>
            </a:r>
            <a:r>
              <a:rPr lang="en-US" sz="1600" dirty="0" smtClean="0">
                <a:latin typeface="+mn-lt"/>
              </a:rPr>
              <a:t>are developed in the eastern part of the southern</a:t>
            </a:r>
            <a:br>
              <a:rPr lang="en-US" sz="1600" dirty="0" smtClean="0">
                <a:latin typeface="+mn-lt"/>
              </a:rPr>
            </a:br>
            <a:r>
              <a:rPr lang="en-US" sz="1600" dirty="0" smtClean="0">
                <a:latin typeface="+mn-lt"/>
              </a:rPr>
              <a:t/>
            </a:r>
            <a:br>
              <a:rPr lang="en-US" sz="1600" dirty="0" smtClean="0">
                <a:latin typeface="+mn-lt"/>
              </a:rPr>
            </a:br>
            <a:r>
              <a:rPr lang="en-US" sz="1600" dirty="0" smtClean="0">
                <a:latin typeface="+mn-lt"/>
              </a:rPr>
              <a:t> island &amp; the central part of the northern island of New Zealand .</a:t>
            </a:r>
            <a:br>
              <a:rPr lang="en-US" sz="1600" dirty="0" smtClean="0">
                <a:latin typeface="+mn-lt"/>
              </a:rPr>
            </a:br>
            <a:r>
              <a:rPr lang="en-US" sz="1600" dirty="0" smtClean="0">
                <a:latin typeface="+mn-lt"/>
              </a:rPr>
              <a:t/>
            </a:r>
            <a:br>
              <a:rPr lang="en-US" sz="1600" dirty="0" smtClean="0">
                <a:latin typeface="+mn-lt"/>
              </a:rPr>
            </a:br>
            <a:r>
              <a:rPr lang="en-US" sz="1600" dirty="0" smtClean="0">
                <a:latin typeface="+mn-lt"/>
              </a:rPr>
              <a:t>                                                   a)  </a:t>
            </a:r>
            <a:r>
              <a:rPr lang="en-US" sz="1600" i="1" dirty="0" smtClean="0">
                <a:latin typeface="+mn-lt"/>
              </a:rPr>
              <a:t>Short Tussock grasses </a:t>
            </a:r>
            <a:r>
              <a:rPr lang="en-US" sz="1600" dirty="0" smtClean="0">
                <a:latin typeface="+mn-lt"/>
              </a:rPr>
              <a:t>having main species of </a:t>
            </a:r>
            <a:r>
              <a:rPr lang="en-US" sz="1600" dirty="0" err="1" smtClean="0">
                <a:latin typeface="+mn-lt"/>
              </a:rPr>
              <a:t>Festuca</a:t>
            </a:r>
            <a:r>
              <a:rPr lang="en-US" sz="1600" dirty="0" smtClean="0">
                <a:latin typeface="+mn-lt"/>
              </a:rPr>
              <a:t> &amp; </a:t>
            </a:r>
            <a:r>
              <a:rPr lang="en-US" sz="1600" dirty="0" err="1" smtClean="0">
                <a:latin typeface="+mn-lt"/>
              </a:rPr>
              <a:t>Poa</a:t>
            </a:r>
            <a:r>
              <a:rPr lang="en-US" sz="1600" dirty="0" smtClean="0">
                <a:latin typeface="+mn-lt"/>
              </a:rPr>
              <a:t/>
            </a:r>
            <a:br>
              <a:rPr lang="en-US" sz="1600" dirty="0" smtClean="0">
                <a:latin typeface="+mn-lt"/>
              </a:rPr>
            </a:br>
            <a:r>
              <a:rPr lang="en-US" sz="1600" dirty="0" smtClean="0">
                <a:latin typeface="+mn-lt"/>
              </a:rPr>
              <a:t/>
            </a:r>
            <a:br>
              <a:rPr lang="en-US" sz="1600" dirty="0" smtClean="0">
                <a:latin typeface="+mn-lt"/>
              </a:rPr>
            </a:br>
            <a:r>
              <a:rPr lang="en-US" sz="1600" dirty="0" smtClean="0">
                <a:latin typeface="+mn-lt"/>
              </a:rPr>
              <a:t>                                                   b)  </a:t>
            </a:r>
            <a:r>
              <a:rPr lang="en-US" sz="1600" i="1" dirty="0" smtClean="0">
                <a:latin typeface="+mn-lt"/>
              </a:rPr>
              <a:t>Tall Tussock grasses </a:t>
            </a:r>
            <a:r>
              <a:rPr lang="en-US" sz="1600" dirty="0" smtClean="0">
                <a:latin typeface="+mn-lt"/>
              </a:rPr>
              <a:t>having main species of </a:t>
            </a:r>
            <a:r>
              <a:rPr lang="en-US" sz="1600" dirty="0" err="1" smtClean="0">
                <a:latin typeface="+mn-lt"/>
              </a:rPr>
              <a:t>Chinomechloa</a:t>
            </a:r>
            <a:r>
              <a:rPr lang="en-US" sz="1600" dirty="0" smtClean="0">
                <a:latin typeface="+mn-lt"/>
              </a:rPr>
              <a:t> </a:t>
            </a:r>
            <a:br>
              <a:rPr lang="en-US" sz="1600" dirty="0" smtClean="0">
                <a:latin typeface="+mn-lt"/>
              </a:rPr>
            </a:br>
            <a:r>
              <a:rPr lang="en-US" sz="1600" dirty="0" smtClean="0">
                <a:latin typeface="+mn-lt"/>
              </a:rPr>
              <a:t/>
            </a:r>
            <a:br>
              <a:rPr lang="en-US" sz="1600" dirty="0" smtClean="0">
                <a:latin typeface="+mn-lt"/>
              </a:rPr>
            </a:br>
            <a:r>
              <a:rPr lang="en-US" sz="1600" dirty="0" smtClean="0">
                <a:latin typeface="+mn-lt"/>
              </a:rPr>
              <a:t>                                                          having developed over higher grounds</a:t>
            </a:r>
            <a:br>
              <a:rPr lang="en-US" sz="1600" dirty="0" smtClean="0">
                <a:latin typeface="+mn-lt"/>
              </a:rPr>
            </a:br>
            <a:r>
              <a:rPr lang="en-US" sz="1600" dirty="0" smtClean="0">
                <a:latin typeface="+mn-lt"/>
              </a:rPr>
              <a:t/>
            </a:r>
            <a:br>
              <a:rPr lang="en-US" sz="1600" dirty="0" smtClean="0">
                <a:latin typeface="+mn-lt"/>
              </a:rPr>
            </a:br>
            <a:r>
              <a:rPr lang="en-US" sz="1600" dirty="0" smtClean="0">
                <a:latin typeface="+mn-lt"/>
              </a:rPr>
              <a:t/>
            </a:r>
            <a:br>
              <a:rPr lang="en-US" sz="1600" dirty="0" smtClean="0">
                <a:latin typeface="+mn-lt"/>
              </a:rPr>
            </a:br>
            <a:r>
              <a:rPr lang="en-US" sz="1600" dirty="0" smtClean="0">
                <a:latin typeface="+mn-lt"/>
              </a:rPr>
              <a:t/>
            </a:r>
            <a:br>
              <a:rPr lang="en-US" sz="1600" dirty="0" smtClean="0">
                <a:latin typeface="+mn-lt"/>
              </a:rPr>
            </a:br>
            <a:r>
              <a:rPr lang="en-US" sz="1600" dirty="0" smtClean="0">
                <a:latin typeface="+mn-lt"/>
              </a:rPr>
              <a:t/>
            </a:r>
            <a:br>
              <a:rPr lang="en-US" sz="1600" dirty="0" smtClean="0">
                <a:latin typeface="+mn-lt"/>
              </a:rPr>
            </a:br>
            <a:r>
              <a:rPr lang="en-US" sz="1600" dirty="0" smtClean="0">
                <a:latin typeface="+mn-lt"/>
              </a:rPr>
              <a:t/>
            </a:r>
            <a:br>
              <a:rPr lang="en-US" sz="1600" dirty="0" smtClean="0">
                <a:latin typeface="+mn-lt"/>
              </a:rPr>
            </a:br>
            <a:endParaRPr lang="en-US" sz="1600" b="1" dirty="0">
              <a:latin typeface="+mn-lt"/>
            </a:endParaRPr>
          </a:p>
        </p:txBody>
      </p:sp>
      <p:sp>
        <p:nvSpPr>
          <p:cNvPr id="3" name="Subtitle 2"/>
          <p:cNvSpPr>
            <a:spLocks noGrp="1"/>
          </p:cNvSpPr>
          <p:nvPr>
            <p:ph type="subTitle" idx="1"/>
          </p:nvPr>
        </p:nvSpPr>
        <p:spPr>
          <a:xfrm>
            <a:off x="1371600" y="5562600"/>
            <a:ext cx="6400800" cy="76200"/>
          </a:xfrm>
        </p:spPr>
        <p:txBody>
          <a:bodyPr>
            <a:normAutofit fontScale="25000" lnSpcReduction="20000"/>
          </a:bodyPr>
          <a:lstStyle/>
          <a:p>
            <a:endParaRPr lang="en-US" dirty="0"/>
          </a:p>
        </p:txBody>
      </p:sp>
      <p:pic>
        <p:nvPicPr>
          <p:cNvPr id="1026" name="Picture 2" descr="C:\Users\USER\Documents\Youcam\temp grassland 7.jpg"/>
          <p:cNvPicPr>
            <a:picLocks noChangeAspect="1" noChangeArrowheads="1"/>
          </p:cNvPicPr>
          <p:nvPr/>
        </p:nvPicPr>
        <p:blipFill>
          <a:blip r:embed="rId2"/>
          <a:srcRect/>
          <a:stretch>
            <a:fillRect/>
          </a:stretch>
        </p:blipFill>
        <p:spPr bwMode="auto">
          <a:xfrm>
            <a:off x="2286000" y="3505200"/>
            <a:ext cx="4267200" cy="2362200"/>
          </a:xfrm>
          <a:prstGeom prst="rect">
            <a:avLst/>
          </a:prstGeom>
          <a:ln w="88900" cap="sq" cmpd="thickThin">
            <a:solidFill>
              <a:srgbClr val="000000"/>
            </a:solidFill>
            <a:prstDash val="solid"/>
            <a:miter lim="800000"/>
          </a:ln>
          <a:effectLst>
            <a:innerShdw blurRad="76200">
              <a:srgbClr val="000000"/>
            </a:innerShdw>
          </a:effectLst>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0"/>
            <a:ext cx="7772400" cy="5791201"/>
          </a:xfrm>
        </p:spPr>
        <p:txBody>
          <a:bodyPr>
            <a:normAutofit fontScale="90000"/>
          </a:bodyPr>
          <a:lstStyle/>
          <a:p>
            <a:pPr algn="l"/>
            <a:r>
              <a:rPr lang="en-US" sz="1800" b="1" dirty="0" smtClean="0">
                <a:latin typeface="+mn-lt"/>
              </a:rPr>
              <a:t/>
            </a:r>
            <a:br>
              <a:rPr lang="en-US" sz="1800" b="1" dirty="0" smtClean="0">
                <a:latin typeface="+mn-lt"/>
              </a:rPr>
            </a:br>
            <a:r>
              <a:rPr lang="en-US" sz="1800" b="1" dirty="0" smtClean="0">
                <a:latin typeface="+mn-lt"/>
              </a:rPr>
              <a:t/>
            </a:r>
            <a:br>
              <a:rPr lang="en-US" sz="1800" b="1" dirty="0" smtClean="0">
                <a:latin typeface="+mn-lt"/>
              </a:rPr>
            </a:br>
            <a:r>
              <a:rPr lang="en-US" sz="1800" b="1" dirty="0" smtClean="0">
                <a:latin typeface="+mn-lt"/>
              </a:rPr>
              <a:t/>
            </a:r>
            <a:br>
              <a:rPr lang="en-US" sz="1800" b="1" dirty="0" smtClean="0">
                <a:latin typeface="+mn-lt"/>
              </a:rPr>
            </a:br>
            <a:r>
              <a:rPr lang="en-US" sz="1800" b="1" dirty="0" smtClean="0">
                <a:latin typeface="+mn-lt"/>
              </a:rPr>
              <a:t/>
            </a:r>
            <a:br>
              <a:rPr lang="en-US" sz="1800" b="1" dirty="0" smtClean="0">
                <a:latin typeface="+mn-lt"/>
              </a:rPr>
            </a:br>
            <a:r>
              <a:rPr lang="en-US" sz="1800" b="1" dirty="0" smtClean="0">
                <a:latin typeface="+mn-lt"/>
              </a:rPr>
              <a:t>   </a:t>
            </a:r>
            <a:br>
              <a:rPr lang="en-US" sz="1800" b="1" dirty="0" smtClean="0">
                <a:latin typeface="+mn-lt"/>
              </a:rPr>
            </a:br>
            <a:r>
              <a:rPr lang="en-US" sz="1800" b="1" dirty="0" smtClean="0">
                <a:latin typeface="+mn-lt"/>
              </a:rPr>
              <a:t/>
            </a:r>
            <a:br>
              <a:rPr lang="en-US" sz="1800" b="1" dirty="0" smtClean="0">
                <a:latin typeface="+mn-lt"/>
              </a:rPr>
            </a:br>
            <a:r>
              <a:rPr lang="en-US" sz="1800" b="1" dirty="0" smtClean="0">
                <a:latin typeface="+mn-lt"/>
              </a:rPr>
              <a:t>  </a:t>
            </a:r>
            <a:br>
              <a:rPr lang="en-US" sz="1800" b="1" dirty="0" smtClean="0">
                <a:latin typeface="+mn-lt"/>
              </a:rPr>
            </a:br>
            <a:r>
              <a:rPr lang="en-US" sz="1800" b="1" dirty="0" smtClean="0">
                <a:latin typeface="+mn-lt"/>
              </a:rPr>
              <a:t/>
            </a:r>
            <a:br>
              <a:rPr lang="en-US" sz="1800" b="1" dirty="0" smtClean="0">
                <a:latin typeface="+mn-lt"/>
              </a:rPr>
            </a:br>
            <a:r>
              <a:rPr lang="en-US" sz="1800" b="1" dirty="0" smtClean="0">
                <a:latin typeface="+mn-lt"/>
              </a:rPr>
              <a:t/>
            </a:r>
            <a:br>
              <a:rPr lang="en-US" sz="1800" b="1" dirty="0" smtClean="0">
                <a:latin typeface="+mn-lt"/>
              </a:rPr>
            </a:br>
            <a:r>
              <a:rPr lang="en-US" sz="1800" b="1" dirty="0" smtClean="0">
                <a:latin typeface="+mn-lt"/>
              </a:rPr>
              <a:t/>
            </a:r>
            <a:br>
              <a:rPr lang="en-US" sz="1800" b="1" dirty="0" smtClean="0">
                <a:latin typeface="+mn-lt"/>
              </a:rPr>
            </a:br>
            <a:r>
              <a:rPr lang="en-US" sz="1800" b="1" dirty="0" smtClean="0">
                <a:latin typeface="+mn-lt"/>
              </a:rPr>
              <a:t>    Animal Life</a:t>
            </a:r>
            <a:br>
              <a:rPr lang="en-US" sz="1800" b="1" dirty="0" smtClean="0">
                <a:latin typeface="+mn-lt"/>
              </a:rPr>
            </a:br>
            <a:r>
              <a:rPr lang="en-US" sz="1800" b="1" dirty="0" smtClean="0">
                <a:latin typeface="+mn-lt"/>
              </a:rPr>
              <a:t/>
            </a:r>
            <a:br>
              <a:rPr lang="en-US" sz="1800" b="1" dirty="0" smtClean="0">
                <a:latin typeface="+mn-lt"/>
              </a:rPr>
            </a:br>
            <a:r>
              <a:rPr lang="en-US" sz="1800" dirty="0" smtClean="0">
                <a:latin typeface="+mn-lt"/>
              </a:rPr>
              <a:t>                       a)  </a:t>
            </a:r>
            <a:r>
              <a:rPr lang="en-US" sz="1800" i="1" dirty="0" smtClean="0"/>
              <a:t>Eurasian Steppes</a:t>
            </a:r>
            <a:r>
              <a:rPr lang="en-US" sz="1800" i="1" dirty="0" smtClean="0">
                <a:latin typeface="+mn-lt"/>
              </a:rPr>
              <a:t>: </a:t>
            </a:r>
            <a:r>
              <a:rPr lang="en-US" sz="1800" dirty="0" smtClean="0">
                <a:latin typeface="+mn-lt"/>
              </a:rPr>
              <a:t>main species are </a:t>
            </a:r>
            <a:r>
              <a:rPr lang="en-US" sz="1800" dirty="0" err="1" smtClean="0">
                <a:latin typeface="+mn-lt"/>
              </a:rPr>
              <a:t>Saiga</a:t>
            </a:r>
            <a:r>
              <a:rPr lang="en-US" sz="1800" dirty="0" smtClean="0">
                <a:latin typeface="+mn-lt"/>
              </a:rPr>
              <a:t> Antelopes, Mongolian Gazelles &amp;</a:t>
            </a:r>
            <a:br>
              <a:rPr lang="en-US" sz="1800" dirty="0" smtClean="0">
                <a:latin typeface="+mn-lt"/>
              </a:rPr>
            </a:br>
            <a:r>
              <a:rPr lang="en-US" sz="1800" dirty="0" smtClean="0">
                <a:latin typeface="+mn-lt"/>
              </a:rPr>
              <a:t/>
            </a:r>
            <a:br>
              <a:rPr lang="en-US" sz="1800" dirty="0" smtClean="0">
                <a:latin typeface="+mn-lt"/>
              </a:rPr>
            </a:br>
            <a:r>
              <a:rPr lang="en-US" sz="1800" dirty="0" smtClean="0">
                <a:latin typeface="+mn-lt"/>
              </a:rPr>
              <a:t>                           rare species of wild horses of the ungulate category, Mole Rats, wolves, </a:t>
            </a:r>
            <a:br>
              <a:rPr lang="en-US" sz="1800" dirty="0" smtClean="0">
                <a:latin typeface="+mn-lt"/>
              </a:rPr>
            </a:br>
            <a:r>
              <a:rPr lang="en-US" sz="1800" dirty="0" smtClean="0">
                <a:latin typeface="+mn-lt"/>
              </a:rPr>
              <a:t/>
            </a:r>
            <a:br>
              <a:rPr lang="en-US" sz="1800" dirty="0" smtClean="0">
                <a:latin typeface="+mn-lt"/>
              </a:rPr>
            </a:br>
            <a:r>
              <a:rPr lang="en-US" sz="1800" dirty="0" smtClean="0">
                <a:latin typeface="+mn-lt"/>
              </a:rPr>
              <a:t>                           Eagles, Hawks ,  Polecat etc.</a:t>
            </a:r>
            <a:br>
              <a:rPr lang="en-US" sz="1800" dirty="0" smtClean="0">
                <a:latin typeface="+mn-lt"/>
              </a:rPr>
            </a:br>
            <a:r>
              <a:rPr lang="en-US" sz="1800" b="1" dirty="0" smtClean="0">
                <a:latin typeface="+mn-lt"/>
              </a:rPr>
              <a:t/>
            </a:r>
            <a:br>
              <a:rPr lang="en-US" sz="1800" b="1" dirty="0" smtClean="0">
                <a:latin typeface="+mn-lt"/>
              </a:rPr>
            </a:br>
            <a:r>
              <a:rPr lang="en-US" sz="1800" b="1" dirty="0" smtClean="0">
                <a:latin typeface="+mn-lt"/>
              </a:rPr>
              <a:t>                        </a:t>
            </a:r>
            <a:r>
              <a:rPr lang="en-US" sz="1800" dirty="0" smtClean="0">
                <a:latin typeface="+mn-lt"/>
              </a:rPr>
              <a:t>b)</a:t>
            </a:r>
            <a:r>
              <a:rPr lang="en-US" sz="1800" b="1" dirty="0" smtClean="0">
                <a:latin typeface="+mn-lt"/>
              </a:rPr>
              <a:t> </a:t>
            </a:r>
            <a:r>
              <a:rPr lang="en-US" sz="1800" b="1" dirty="0" smtClean="0"/>
              <a:t> </a:t>
            </a:r>
            <a:r>
              <a:rPr lang="en-US" sz="1800" i="1" dirty="0" smtClean="0"/>
              <a:t>North American Prairies:  </a:t>
            </a:r>
            <a:r>
              <a:rPr lang="en-US" sz="1800" dirty="0" smtClean="0"/>
              <a:t>main species are </a:t>
            </a:r>
            <a:r>
              <a:rPr lang="en-US" sz="1800" dirty="0" err="1" smtClean="0"/>
              <a:t>Bisons</a:t>
            </a:r>
            <a:r>
              <a:rPr lang="en-US" sz="1800" dirty="0" smtClean="0"/>
              <a:t>, Pronghorns, Gophers, </a:t>
            </a:r>
            <a:br>
              <a:rPr lang="en-US" sz="1800" dirty="0" smtClean="0"/>
            </a:br>
            <a:r>
              <a:rPr lang="en-US" sz="1800" dirty="0" smtClean="0"/>
              <a:t/>
            </a:r>
            <a:br>
              <a:rPr lang="en-US" sz="1800" dirty="0" smtClean="0"/>
            </a:br>
            <a:r>
              <a:rPr lang="en-US" sz="1800" dirty="0" smtClean="0"/>
              <a:t>                             Prairie Dogs, Hawks, Eagles, Wolves, Rattle Snakes, Foxes etc. all adversely </a:t>
            </a:r>
            <a:br>
              <a:rPr lang="en-US" sz="1800" dirty="0" smtClean="0"/>
            </a:br>
            <a:r>
              <a:rPr lang="en-US" sz="1800" dirty="0" smtClean="0"/>
              <a:t/>
            </a:r>
            <a:br>
              <a:rPr lang="en-US" sz="1800" dirty="0" smtClean="0"/>
            </a:br>
            <a:r>
              <a:rPr lang="en-US" sz="1800" dirty="0" smtClean="0"/>
              <a:t>                             affected by overexploitation of these grasslands by man</a:t>
            </a:r>
            <a:br>
              <a:rPr lang="en-US" sz="1800" dirty="0" smtClean="0"/>
            </a:br>
            <a:r>
              <a:rPr lang="en-US" sz="1800" b="1" dirty="0" smtClean="0"/>
              <a:t/>
            </a:r>
            <a:br>
              <a:rPr lang="en-US" sz="1800" b="1" dirty="0" smtClean="0"/>
            </a:br>
            <a:r>
              <a:rPr lang="en-US" sz="1800" b="1" dirty="0" smtClean="0"/>
              <a:t>                        </a:t>
            </a:r>
            <a:r>
              <a:rPr lang="en-US" sz="1800" dirty="0" smtClean="0"/>
              <a:t>c</a:t>
            </a:r>
            <a:r>
              <a:rPr lang="en-US" sz="1800" b="1" dirty="0" smtClean="0"/>
              <a:t>)  </a:t>
            </a:r>
            <a:r>
              <a:rPr lang="en-US" sz="1800" i="1" dirty="0" smtClean="0"/>
              <a:t>South American Pampas: </a:t>
            </a:r>
            <a:r>
              <a:rPr lang="en-US" sz="1800" dirty="0" smtClean="0"/>
              <a:t>main species are Pampa Deer, </a:t>
            </a:r>
            <a:r>
              <a:rPr lang="en-US" sz="1800" dirty="0" err="1" smtClean="0"/>
              <a:t>Viscacha</a:t>
            </a:r>
            <a:r>
              <a:rPr lang="en-US" sz="1800" dirty="0" smtClean="0"/>
              <a:t>, Mara;</a:t>
            </a:r>
            <a:br>
              <a:rPr lang="en-US" sz="1800" dirty="0" smtClean="0"/>
            </a:br>
            <a:r>
              <a:rPr lang="en-US" sz="1800" dirty="0" smtClean="0"/>
              <a:t/>
            </a:r>
            <a:br>
              <a:rPr lang="en-US" sz="1800" dirty="0" smtClean="0"/>
            </a:br>
            <a:r>
              <a:rPr lang="en-US" sz="1800" dirty="0" smtClean="0"/>
              <a:t>                           birds like Rhea (flightless), Herons, Geese, Ducks etc.</a:t>
            </a:r>
            <a:br>
              <a:rPr lang="en-US" sz="1800" dirty="0" smtClean="0"/>
            </a:br>
            <a:r>
              <a:rPr lang="en-US" sz="1800" dirty="0" smtClean="0"/>
              <a:t/>
            </a:r>
            <a:br>
              <a:rPr lang="en-US" sz="1800" dirty="0" smtClean="0"/>
            </a:br>
            <a:r>
              <a:rPr lang="en-US" sz="1800" dirty="0" smtClean="0"/>
              <a:t>                        </a:t>
            </a:r>
            <a:br>
              <a:rPr lang="en-US" sz="1800" dirty="0" smtClean="0"/>
            </a:br>
            <a:r>
              <a:rPr lang="en-US" sz="1800" dirty="0" smtClean="0"/>
              <a:t>                       </a:t>
            </a:r>
            <a:br>
              <a:rPr lang="en-US" sz="1800" dirty="0" smtClean="0"/>
            </a:br>
            <a:r>
              <a:rPr lang="en-US" sz="1800" dirty="0" smtClean="0"/>
              <a:t/>
            </a:r>
            <a:br>
              <a:rPr lang="en-US" sz="1800" dirty="0" smtClean="0"/>
            </a:br>
            <a:r>
              <a:rPr lang="en-US" sz="1800" dirty="0" smtClean="0"/>
              <a:t/>
            </a:r>
            <a:br>
              <a:rPr lang="en-US" sz="1800" dirty="0" smtClean="0"/>
            </a:br>
            <a:r>
              <a:rPr lang="en-US" sz="1800" b="1" dirty="0" smtClean="0"/>
              <a:t/>
            </a:r>
            <a:br>
              <a:rPr lang="en-US" sz="1800" b="1" dirty="0" smtClean="0"/>
            </a:br>
            <a:r>
              <a:rPr lang="en-US" sz="1800" b="1" dirty="0" smtClean="0"/>
              <a:t> </a:t>
            </a:r>
            <a:br>
              <a:rPr lang="en-US" sz="1800" b="1" dirty="0" smtClean="0"/>
            </a:br>
            <a:r>
              <a:rPr lang="en-US" sz="1800" b="1" dirty="0" smtClean="0"/>
              <a:t/>
            </a:r>
            <a:br>
              <a:rPr lang="en-US" sz="1800" b="1" dirty="0" smtClean="0"/>
            </a:br>
            <a:r>
              <a:rPr lang="en-US" sz="1800" b="1" dirty="0" smtClean="0"/>
              <a:t/>
            </a:r>
            <a:br>
              <a:rPr lang="en-US" sz="1800" b="1" dirty="0" smtClean="0"/>
            </a:br>
            <a:r>
              <a:rPr lang="en-US" sz="1800" b="1" dirty="0" smtClean="0"/>
              <a:t/>
            </a:r>
            <a:br>
              <a:rPr lang="en-US" sz="1800" b="1" dirty="0" smtClean="0"/>
            </a:br>
            <a:r>
              <a:rPr lang="en-US" sz="1800" b="1" dirty="0" smtClean="0"/>
              <a:t> </a:t>
            </a:r>
            <a:r>
              <a:rPr lang="en-US" sz="1600" dirty="0" smtClean="0">
                <a:latin typeface="+mn-lt"/>
              </a:rPr>
              <a:t/>
            </a:r>
            <a:br>
              <a:rPr lang="en-US" sz="1600" dirty="0" smtClean="0">
                <a:latin typeface="+mn-lt"/>
              </a:rPr>
            </a:br>
            <a:r>
              <a:rPr lang="en-US" sz="1600" dirty="0" smtClean="0">
                <a:latin typeface="+mn-lt"/>
              </a:rPr>
              <a:t/>
            </a:r>
            <a:br>
              <a:rPr lang="en-US" sz="1600" dirty="0" smtClean="0">
                <a:latin typeface="+mn-lt"/>
              </a:rPr>
            </a:br>
            <a:r>
              <a:rPr lang="en-US" sz="1600" dirty="0" smtClean="0">
                <a:latin typeface="+mn-lt"/>
              </a:rPr>
              <a:t>                      </a:t>
            </a:r>
            <a:endParaRPr lang="en-US" sz="1600" b="1" dirty="0">
              <a:latin typeface="+mn-lt"/>
            </a:endParaRPr>
          </a:p>
        </p:txBody>
      </p:sp>
      <p:sp>
        <p:nvSpPr>
          <p:cNvPr id="3" name="Subtitle 2"/>
          <p:cNvSpPr>
            <a:spLocks noGrp="1"/>
          </p:cNvSpPr>
          <p:nvPr>
            <p:ph type="subTitle" idx="1"/>
          </p:nvPr>
        </p:nvSpPr>
        <p:spPr>
          <a:xfrm flipV="1">
            <a:off x="1371600" y="5638799"/>
            <a:ext cx="6400800" cy="45719"/>
          </a:xfrm>
        </p:spPr>
        <p:txBody>
          <a:bodyPr>
            <a:normAutofit fontScale="25000" lnSpcReduction="20000"/>
          </a:bodyPr>
          <a:lstStyle/>
          <a:p>
            <a:endParaRPr lang="en-US" dirty="0"/>
          </a:p>
        </p:txBody>
      </p:sp>
      <p:pic>
        <p:nvPicPr>
          <p:cNvPr id="2050" name="Picture 2" descr="C:\Users\USER\Documents\Youcam\temp grassland 8.jpg"/>
          <p:cNvPicPr>
            <a:picLocks noChangeAspect="1" noChangeArrowheads="1"/>
          </p:cNvPicPr>
          <p:nvPr/>
        </p:nvPicPr>
        <p:blipFill>
          <a:blip r:embed="rId2"/>
          <a:srcRect/>
          <a:stretch>
            <a:fillRect/>
          </a:stretch>
        </p:blipFill>
        <p:spPr bwMode="auto">
          <a:xfrm>
            <a:off x="1523999" y="4800600"/>
            <a:ext cx="2133601" cy="1828800"/>
          </a:xfrm>
          <a:prstGeom prst="rect">
            <a:avLst/>
          </a:prstGeom>
          <a:ln w="88900" cap="sq" cmpd="thickThin">
            <a:solidFill>
              <a:srgbClr val="000000"/>
            </a:solidFill>
            <a:prstDash val="solid"/>
            <a:miter lim="800000"/>
          </a:ln>
          <a:effectLst>
            <a:innerShdw blurRad="76200">
              <a:srgbClr val="000000"/>
            </a:innerShdw>
          </a:effectLst>
        </p:spPr>
      </p:pic>
      <p:pic>
        <p:nvPicPr>
          <p:cNvPr id="2051" name="Picture 3" descr="C:\Users\USER\Documents\Youcam\temp grassland 9.jpg"/>
          <p:cNvPicPr>
            <a:picLocks noChangeAspect="1" noChangeArrowheads="1"/>
          </p:cNvPicPr>
          <p:nvPr/>
        </p:nvPicPr>
        <p:blipFill>
          <a:blip r:embed="rId3"/>
          <a:srcRect/>
          <a:stretch>
            <a:fillRect/>
          </a:stretch>
        </p:blipFill>
        <p:spPr bwMode="auto">
          <a:xfrm>
            <a:off x="4953000" y="4953000"/>
            <a:ext cx="2857500" cy="1600200"/>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457201"/>
            <a:ext cx="7772400" cy="5105400"/>
          </a:xfrm>
        </p:spPr>
        <p:txBody>
          <a:bodyPr>
            <a:normAutofit/>
          </a:bodyPr>
          <a:lstStyle/>
          <a:p>
            <a:pPr algn="l"/>
            <a:r>
              <a:rPr lang="en-US" sz="1600" dirty="0" smtClean="0"/>
              <a:t>                      d)</a:t>
            </a:r>
            <a:r>
              <a:rPr lang="en-US" sz="1600" b="1" dirty="0" smtClean="0"/>
              <a:t>  </a:t>
            </a:r>
            <a:r>
              <a:rPr lang="en-US" sz="1600" i="1" dirty="0" smtClean="0"/>
              <a:t>African </a:t>
            </a:r>
            <a:r>
              <a:rPr lang="en-US" sz="1600" i="1" dirty="0" err="1" smtClean="0"/>
              <a:t>Veld</a:t>
            </a:r>
            <a:r>
              <a:rPr lang="en-US" sz="1600" i="1" dirty="0" smtClean="0"/>
              <a:t>: </a:t>
            </a:r>
            <a:r>
              <a:rPr lang="en-US" sz="1600" dirty="0" smtClean="0"/>
              <a:t>main species which dominated the area were Antelopes, </a:t>
            </a:r>
            <a:br>
              <a:rPr lang="en-US" sz="1600" dirty="0" smtClean="0"/>
            </a:br>
            <a:r>
              <a:rPr lang="en-US" sz="1600" dirty="0" smtClean="0"/>
              <a:t/>
            </a:r>
            <a:br>
              <a:rPr lang="en-US" sz="1600" dirty="0" smtClean="0"/>
            </a:br>
            <a:r>
              <a:rPr lang="en-US" sz="1600" dirty="0" smtClean="0"/>
              <a:t>                            Hyenas, Jackals, Lions, Leopards , Zebra etc. but have now been  replaced  </a:t>
            </a:r>
            <a:br>
              <a:rPr lang="en-US" sz="1600" dirty="0" smtClean="0"/>
            </a:br>
            <a:r>
              <a:rPr lang="en-US" sz="1600" dirty="0" smtClean="0"/>
              <a:t>                    </a:t>
            </a:r>
            <a:br>
              <a:rPr lang="en-US" sz="1600" dirty="0" smtClean="0"/>
            </a:br>
            <a:r>
              <a:rPr lang="en-US" sz="1600" dirty="0" smtClean="0"/>
              <a:t>                            by  domesticated animals like Cattle, Sheep, Goats: birds, rodents like </a:t>
            </a:r>
            <a:br>
              <a:rPr lang="en-US" sz="1600" dirty="0" smtClean="0"/>
            </a:br>
            <a:r>
              <a:rPr lang="en-US" sz="1600" dirty="0" smtClean="0"/>
              <a:t/>
            </a:r>
            <a:br>
              <a:rPr lang="en-US" sz="1600" dirty="0" smtClean="0"/>
            </a:br>
            <a:r>
              <a:rPr lang="en-US" sz="1600" dirty="0" smtClean="0"/>
              <a:t>                          Springhare &amp; Gerbil, carnivorous animal like Yellow Mongoose etc.</a:t>
            </a:r>
            <a:r>
              <a:rPr lang="en-US" sz="1600" b="1" dirty="0" smtClean="0"/>
              <a:t/>
            </a:r>
            <a:br>
              <a:rPr lang="en-US" sz="1600" b="1" dirty="0" smtClean="0"/>
            </a:br>
            <a:r>
              <a:rPr lang="en-US" sz="1600" dirty="0" smtClean="0"/>
              <a:t/>
            </a:r>
            <a:br>
              <a:rPr lang="en-US" sz="1600" dirty="0" smtClean="0"/>
            </a:br>
            <a:r>
              <a:rPr lang="en-US" sz="1600" dirty="0" smtClean="0"/>
              <a:t>                     </a:t>
            </a:r>
            <a:r>
              <a:rPr lang="en-US" sz="1600" dirty="0" smtClean="0">
                <a:latin typeface="+mn-lt"/>
              </a:rPr>
              <a:t> e)</a:t>
            </a:r>
            <a:r>
              <a:rPr lang="en-US" sz="1600" b="1" dirty="0" smtClean="0">
                <a:latin typeface="+mn-lt"/>
              </a:rPr>
              <a:t>  </a:t>
            </a:r>
            <a:r>
              <a:rPr lang="en-US" sz="1600" i="1" dirty="0" smtClean="0">
                <a:latin typeface="+mn-lt"/>
              </a:rPr>
              <a:t>Australian Downs</a:t>
            </a:r>
            <a:r>
              <a:rPr lang="en-US" sz="1600" b="1" i="1" dirty="0" smtClean="0">
                <a:latin typeface="+mn-lt"/>
              </a:rPr>
              <a:t> : </a:t>
            </a:r>
            <a:r>
              <a:rPr lang="en-US" sz="1600" dirty="0" smtClean="0">
                <a:latin typeface="+mn-lt"/>
              </a:rPr>
              <a:t>main species are 3 types of Kangaroos like Red </a:t>
            </a:r>
            <a:br>
              <a:rPr lang="en-US" sz="1600" dirty="0" smtClean="0">
                <a:latin typeface="+mn-lt"/>
              </a:rPr>
            </a:br>
            <a:r>
              <a:rPr lang="en-US" sz="1600" dirty="0" smtClean="0">
                <a:latin typeface="+mn-lt"/>
              </a:rPr>
              <a:t/>
            </a:r>
            <a:br>
              <a:rPr lang="en-US" sz="1600" dirty="0" smtClean="0">
                <a:latin typeface="+mn-lt"/>
              </a:rPr>
            </a:br>
            <a:r>
              <a:rPr lang="en-US" sz="1600" dirty="0" smtClean="0">
                <a:latin typeface="+mn-lt"/>
              </a:rPr>
              <a:t>                           Kangaroos, Grey Kangaroos, </a:t>
            </a:r>
            <a:r>
              <a:rPr lang="en-US" sz="1600" dirty="0" err="1" smtClean="0">
                <a:latin typeface="+mn-lt"/>
              </a:rPr>
              <a:t>Wallaroos</a:t>
            </a:r>
            <a:r>
              <a:rPr lang="en-US" sz="1600" dirty="0" smtClean="0">
                <a:latin typeface="+mn-lt"/>
              </a:rPr>
              <a:t>; flightless bird like Emu; European</a:t>
            </a:r>
            <a:br>
              <a:rPr lang="en-US" sz="1600" dirty="0" smtClean="0">
                <a:latin typeface="+mn-lt"/>
              </a:rPr>
            </a:br>
            <a:r>
              <a:rPr lang="en-US" sz="1600" dirty="0" smtClean="0">
                <a:latin typeface="+mn-lt"/>
              </a:rPr>
              <a:t/>
            </a:r>
            <a:br>
              <a:rPr lang="en-US" sz="1600" dirty="0" smtClean="0">
                <a:latin typeface="+mn-lt"/>
              </a:rPr>
            </a:br>
            <a:r>
              <a:rPr lang="en-US" sz="1600" dirty="0" smtClean="0">
                <a:latin typeface="+mn-lt"/>
              </a:rPr>
              <a:t>                          Rabbits &amp; Sheep have been introduced later on</a:t>
            </a:r>
            <a:r>
              <a:rPr lang="en-US" sz="1600" b="1" dirty="0" smtClean="0">
                <a:latin typeface="+mn-lt"/>
              </a:rPr>
              <a:t/>
            </a:r>
            <a:br>
              <a:rPr lang="en-US" sz="1600" b="1" dirty="0" smtClean="0">
                <a:latin typeface="+mn-lt"/>
              </a:rPr>
            </a:br>
            <a:r>
              <a:rPr lang="en-US" sz="1600" b="1" dirty="0" smtClean="0">
                <a:latin typeface="+mn-lt"/>
              </a:rPr>
              <a:t/>
            </a:r>
            <a:br>
              <a:rPr lang="en-US" sz="1600" b="1" dirty="0" smtClean="0">
                <a:latin typeface="+mn-lt"/>
              </a:rPr>
            </a:br>
            <a:r>
              <a:rPr lang="en-US" sz="1600" b="1" dirty="0" smtClean="0">
                <a:latin typeface="+mn-lt"/>
              </a:rPr>
              <a:t>                      </a:t>
            </a:r>
            <a:r>
              <a:rPr lang="en-US" sz="1600" dirty="0" smtClean="0">
                <a:latin typeface="+mn-lt"/>
              </a:rPr>
              <a:t> f)</a:t>
            </a:r>
            <a:r>
              <a:rPr lang="en-US" sz="1600" b="1" dirty="0" smtClean="0">
                <a:latin typeface="+mn-lt"/>
              </a:rPr>
              <a:t>  </a:t>
            </a:r>
            <a:r>
              <a:rPr lang="en-US" sz="1600" i="1" dirty="0" smtClean="0">
                <a:latin typeface="+mn-lt"/>
              </a:rPr>
              <a:t>Canterbury Grasslands of New Zealand: </a:t>
            </a:r>
            <a:r>
              <a:rPr lang="en-US" sz="1600" dirty="0" smtClean="0">
                <a:latin typeface="+mn-lt"/>
              </a:rPr>
              <a:t>main species was giant flightless </a:t>
            </a:r>
            <a:br>
              <a:rPr lang="en-US" sz="1600" dirty="0" smtClean="0">
                <a:latin typeface="+mn-lt"/>
              </a:rPr>
            </a:br>
            <a:r>
              <a:rPr lang="en-US" sz="1600" dirty="0" smtClean="0">
                <a:latin typeface="+mn-lt"/>
              </a:rPr>
              <a:t/>
            </a:r>
            <a:br>
              <a:rPr lang="en-US" sz="1600" dirty="0" smtClean="0">
                <a:latin typeface="+mn-lt"/>
              </a:rPr>
            </a:br>
            <a:r>
              <a:rPr lang="en-US" sz="1600" dirty="0" smtClean="0">
                <a:latin typeface="+mn-lt"/>
              </a:rPr>
              <a:t>                            bird </a:t>
            </a:r>
            <a:r>
              <a:rPr lang="en-US" sz="1600" dirty="0" err="1" smtClean="0">
                <a:latin typeface="+mn-lt"/>
              </a:rPr>
              <a:t>Moas</a:t>
            </a:r>
            <a:r>
              <a:rPr lang="en-US" sz="1600" dirty="0" smtClean="0">
                <a:latin typeface="+mn-lt"/>
              </a:rPr>
              <a:t> but they have disappeared due to large scale hunting by man; </a:t>
            </a:r>
            <a:br>
              <a:rPr lang="en-US" sz="1600" dirty="0" smtClean="0">
                <a:latin typeface="+mn-lt"/>
              </a:rPr>
            </a:br>
            <a:r>
              <a:rPr lang="en-US" sz="1600" dirty="0" smtClean="0">
                <a:latin typeface="+mn-lt"/>
              </a:rPr>
              <a:t/>
            </a:r>
            <a:br>
              <a:rPr lang="en-US" sz="1600" dirty="0" smtClean="0">
                <a:latin typeface="+mn-lt"/>
              </a:rPr>
            </a:br>
            <a:r>
              <a:rPr lang="en-US" sz="1600" dirty="0" smtClean="0">
                <a:latin typeface="+mn-lt"/>
              </a:rPr>
              <a:t>                             almost absence of herbivores because of the isolated  status of this island</a:t>
            </a:r>
            <a:endParaRPr lang="en-US" sz="1600" dirty="0">
              <a:latin typeface="+mn-lt"/>
            </a:endParaRPr>
          </a:p>
        </p:txBody>
      </p:sp>
      <p:sp>
        <p:nvSpPr>
          <p:cNvPr id="3" name="Subtitle 2"/>
          <p:cNvSpPr>
            <a:spLocks noGrp="1"/>
          </p:cNvSpPr>
          <p:nvPr>
            <p:ph type="subTitle" idx="1"/>
          </p:nvPr>
        </p:nvSpPr>
        <p:spPr>
          <a:xfrm>
            <a:off x="1371600" y="5486400"/>
            <a:ext cx="6400800" cy="152400"/>
          </a:xfrm>
        </p:spPr>
        <p:txBody>
          <a:bodyPr>
            <a:normAutofit fontScale="25000" lnSpcReduction="20000"/>
          </a:bodyPr>
          <a:lstStyle/>
          <a:p>
            <a:endParaRPr lang="en-US" dirty="0"/>
          </a:p>
        </p:txBody>
      </p:sp>
      <p:pic>
        <p:nvPicPr>
          <p:cNvPr id="3074" name="Picture 2" descr="C:\Users\USER\Documents\Youcam\temp grassland 10.jpg"/>
          <p:cNvPicPr>
            <a:picLocks noChangeAspect="1" noChangeArrowheads="1"/>
          </p:cNvPicPr>
          <p:nvPr/>
        </p:nvPicPr>
        <p:blipFill>
          <a:blip r:embed="rId2"/>
          <a:srcRect/>
          <a:stretch>
            <a:fillRect/>
          </a:stretch>
        </p:blipFill>
        <p:spPr bwMode="auto">
          <a:xfrm>
            <a:off x="1" y="1371600"/>
            <a:ext cx="1752599" cy="1819275"/>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pic>
        <p:nvPicPr>
          <p:cNvPr id="3075" name="Picture 3" descr="C:\Users\USER\Documents\Youcam\temp grassland 11.jpg"/>
          <p:cNvPicPr>
            <a:picLocks noChangeAspect="1" noChangeArrowheads="1"/>
          </p:cNvPicPr>
          <p:nvPr/>
        </p:nvPicPr>
        <p:blipFill>
          <a:blip r:embed="rId3"/>
          <a:srcRect/>
          <a:stretch>
            <a:fillRect/>
          </a:stretch>
        </p:blipFill>
        <p:spPr bwMode="auto">
          <a:xfrm>
            <a:off x="0" y="4572000"/>
            <a:ext cx="2057400" cy="1914525"/>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accent6">
            <a:lumMod val="20000"/>
            <a:lumOff val="80000"/>
          </a:schemeClr>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85800" y="457200"/>
            <a:ext cx="7772400" cy="5867399"/>
          </a:xfrm>
        </p:spPr>
        <p:txBody>
          <a:bodyPr>
            <a:normAutofit fontScale="90000"/>
          </a:bodyPr>
          <a:lstStyle/>
          <a:p>
            <a:pPr algn="l"/>
            <a:r>
              <a:rPr lang="en-US" sz="1800" b="1" dirty="0" smtClean="0">
                <a:latin typeface="+mn-lt"/>
              </a:rPr>
              <a:t>  </a:t>
            </a:r>
            <a:br>
              <a:rPr lang="en-US" sz="1800" b="1" dirty="0" smtClean="0">
                <a:latin typeface="+mn-lt"/>
              </a:rPr>
            </a:br>
            <a:r>
              <a:rPr lang="en-US" sz="1800" b="1" dirty="0" smtClean="0">
                <a:latin typeface="+mn-lt"/>
              </a:rPr>
              <a:t/>
            </a:r>
            <a:br>
              <a:rPr lang="en-US" sz="1800" b="1" dirty="0" smtClean="0">
                <a:latin typeface="+mn-lt"/>
              </a:rPr>
            </a:br>
            <a:r>
              <a:rPr lang="en-US" sz="1800" b="1" dirty="0" smtClean="0">
                <a:latin typeface="+mn-lt"/>
              </a:rPr>
              <a:t/>
            </a:r>
            <a:br>
              <a:rPr lang="en-US" sz="1800" b="1" dirty="0" smtClean="0">
                <a:latin typeface="+mn-lt"/>
              </a:rPr>
            </a:br>
            <a:r>
              <a:rPr lang="en-US" sz="1800" b="1" dirty="0" smtClean="0">
                <a:latin typeface="+mn-lt"/>
              </a:rPr>
              <a:t/>
            </a:r>
            <a:br>
              <a:rPr lang="en-US" sz="1800" b="1" dirty="0" smtClean="0">
                <a:latin typeface="+mn-lt"/>
              </a:rPr>
            </a:br>
            <a:r>
              <a:rPr lang="en-US" sz="1800" b="1" dirty="0" smtClean="0">
                <a:latin typeface="+mn-lt"/>
              </a:rPr>
              <a:t/>
            </a:r>
            <a:br>
              <a:rPr lang="en-US" sz="1800" b="1" dirty="0" smtClean="0">
                <a:latin typeface="+mn-lt"/>
              </a:rPr>
            </a:br>
            <a:r>
              <a:rPr lang="en-US" sz="1800" b="1" dirty="0" smtClean="0">
                <a:latin typeface="+mn-lt"/>
              </a:rPr>
              <a:t>     Anthropogenic Impact</a:t>
            </a:r>
            <a:br>
              <a:rPr lang="en-US" sz="1800" b="1" dirty="0" smtClean="0">
                <a:latin typeface="+mn-lt"/>
              </a:rPr>
            </a:br>
            <a:r>
              <a:rPr lang="en-US" sz="1800" b="1" dirty="0" smtClean="0">
                <a:latin typeface="+mn-lt"/>
              </a:rPr>
              <a:t/>
            </a:r>
            <a:br>
              <a:rPr lang="en-US" sz="1800" b="1" dirty="0" smtClean="0">
                <a:latin typeface="+mn-lt"/>
              </a:rPr>
            </a:br>
            <a:r>
              <a:rPr lang="en-US" sz="1800" dirty="0" smtClean="0">
                <a:latin typeface="+mn-lt"/>
              </a:rPr>
              <a:t>                           Conversion  of grasslands into agricultural farmlands &gt;“granaries of </a:t>
            </a:r>
            <a:br>
              <a:rPr lang="en-US" sz="1800" dirty="0" smtClean="0">
                <a:latin typeface="+mn-lt"/>
              </a:rPr>
            </a:br>
            <a:r>
              <a:rPr lang="en-US" sz="1800" dirty="0" smtClean="0">
                <a:latin typeface="+mn-lt"/>
              </a:rPr>
              <a:t/>
            </a:r>
            <a:br>
              <a:rPr lang="en-US" sz="1800" dirty="0" smtClean="0">
                <a:latin typeface="+mn-lt"/>
              </a:rPr>
            </a:br>
            <a:r>
              <a:rPr lang="en-US" sz="1800" dirty="0" smtClean="0">
                <a:latin typeface="+mn-lt"/>
              </a:rPr>
              <a:t>                                           the world”</a:t>
            </a:r>
            <a:br>
              <a:rPr lang="en-US" sz="1800" dirty="0" smtClean="0">
                <a:latin typeface="+mn-lt"/>
              </a:rPr>
            </a:br>
            <a:r>
              <a:rPr lang="en-US" sz="1800" dirty="0" smtClean="0">
                <a:latin typeface="+mn-lt"/>
              </a:rPr>
              <a:t/>
            </a:r>
            <a:br>
              <a:rPr lang="en-US" sz="1800" dirty="0" smtClean="0">
                <a:latin typeface="+mn-lt"/>
              </a:rPr>
            </a:br>
            <a:r>
              <a:rPr lang="en-US" sz="1800" dirty="0" smtClean="0">
                <a:latin typeface="+mn-lt"/>
              </a:rPr>
              <a:t>                            Obliteration of natural habitats of species</a:t>
            </a:r>
            <a:br>
              <a:rPr lang="en-US" sz="1800" dirty="0" smtClean="0">
                <a:latin typeface="+mn-lt"/>
              </a:rPr>
            </a:br>
            <a:r>
              <a:rPr lang="en-US" sz="1800" dirty="0" smtClean="0">
                <a:latin typeface="+mn-lt"/>
              </a:rPr>
              <a:t/>
            </a:r>
            <a:br>
              <a:rPr lang="en-US" sz="1800" dirty="0" smtClean="0">
                <a:latin typeface="+mn-lt"/>
              </a:rPr>
            </a:br>
            <a:r>
              <a:rPr lang="en-US" sz="1800" dirty="0" smtClean="0">
                <a:latin typeface="+mn-lt"/>
              </a:rPr>
              <a:t>                            Disappearance &amp; extinction of species &gt;</a:t>
            </a:r>
            <a:r>
              <a:rPr lang="en-US" sz="1800" dirty="0" err="1" smtClean="0">
                <a:latin typeface="+mn-lt"/>
              </a:rPr>
              <a:t>Bisons</a:t>
            </a:r>
            <a:r>
              <a:rPr lang="en-US" sz="1800" dirty="0" smtClean="0">
                <a:latin typeface="+mn-lt"/>
              </a:rPr>
              <a:t>, Pronghorns are facing </a:t>
            </a:r>
            <a:br>
              <a:rPr lang="en-US" sz="1800" dirty="0" smtClean="0">
                <a:latin typeface="+mn-lt"/>
              </a:rPr>
            </a:br>
            <a:r>
              <a:rPr lang="en-US" sz="1800" dirty="0" smtClean="0">
                <a:latin typeface="+mn-lt"/>
              </a:rPr>
              <a:t/>
            </a:r>
            <a:br>
              <a:rPr lang="en-US" sz="1800" dirty="0" smtClean="0">
                <a:latin typeface="+mn-lt"/>
              </a:rPr>
            </a:br>
            <a:r>
              <a:rPr lang="en-US" sz="1800" dirty="0" smtClean="0">
                <a:latin typeface="+mn-lt"/>
              </a:rPr>
              <a:t>                                          imminent extinction; </a:t>
            </a:r>
            <a:br>
              <a:rPr lang="en-US" sz="1800" dirty="0" smtClean="0">
                <a:latin typeface="+mn-lt"/>
              </a:rPr>
            </a:br>
            <a:r>
              <a:rPr lang="en-US" sz="1800" dirty="0" smtClean="0">
                <a:latin typeface="+mn-lt"/>
              </a:rPr>
              <a:t/>
            </a:r>
            <a:br>
              <a:rPr lang="en-US" sz="1800" dirty="0" smtClean="0">
                <a:latin typeface="+mn-lt"/>
              </a:rPr>
            </a:br>
            <a:r>
              <a:rPr lang="en-US" sz="1800" dirty="0" smtClean="0">
                <a:latin typeface="+mn-lt"/>
              </a:rPr>
              <a:t>                             Large scale hunting ; animals like </a:t>
            </a:r>
            <a:r>
              <a:rPr lang="en-US" sz="1800" dirty="0" smtClean="0"/>
              <a:t>Antelopes, Hyenas, Jackals, Lions, </a:t>
            </a:r>
            <a:br>
              <a:rPr lang="en-US" sz="1800" dirty="0" smtClean="0"/>
            </a:br>
            <a:r>
              <a:rPr lang="en-US" sz="1800" dirty="0" smtClean="0"/>
              <a:t/>
            </a:r>
            <a:br>
              <a:rPr lang="en-US" sz="1800" dirty="0" smtClean="0"/>
            </a:br>
            <a:r>
              <a:rPr lang="en-US" sz="1800" dirty="0" smtClean="0"/>
              <a:t>                                          Leopards , Zebra etc. but have now been  eliminated </a:t>
            </a:r>
            <a:br>
              <a:rPr lang="en-US" sz="1800" dirty="0" smtClean="0"/>
            </a:br>
            <a:r>
              <a:rPr lang="en-US" sz="1800" dirty="0" smtClean="0"/>
              <a:t/>
            </a:r>
            <a:br>
              <a:rPr lang="en-US" sz="1800" dirty="0" smtClean="0"/>
            </a:br>
            <a:r>
              <a:rPr lang="en-US" sz="1800" dirty="0" smtClean="0"/>
              <a:t>                            Introduction of new species like Sheep, European Rabbits etc. changed the </a:t>
            </a:r>
            <a:br>
              <a:rPr lang="en-US" sz="1800" dirty="0" smtClean="0"/>
            </a:br>
            <a:r>
              <a:rPr lang="en-US" sz="1800" dirty="0" smtClean="0"/>
              <a:t/>
            </a:r>
            <a:br>
              <a:rPr lang="en-US" sz="1800" dirty="0" smtClean="0"/>
            </a:br>
            <a:r>
              <a:rPr lang="en-US" sz="1800" dirty="0" smtClean="0"/>
              <a:t>                                       composition of native animal life &amp; vegetation</a:t>
            </a:r>
            <a:br>
              <a:rPr lang="en-US" sz="1800" dirty="0" smtClean="0"/>
            </a:br>
            <a:r>
              <a:rPr lang="en-US" sz="1800" dirty="0" smtClean="0"/>
              <a:t/>
            </a:r>
            <a:br>
              <a:rPr lang="en-US" sz="1800" dirty="0" smtClean="0"/>
            </a:br>
            <a:r>
              <a:rPr lang="en-US" sz="1800" dirty="0" smtClean="0"/>
              <a:t/>
            </a:r>
            <a:br>
              <a:rPr lang="en-US" sz="1800" dirty="0" smtClean="0"/>
            </a:br>
            <a:r>
              <a:rPr lang="en-US" sz="1800" dirty="0" smtClean="0"/>
              <a:t/>
            </a:r>
            <a:br>
              <a:rPr lang="en-US" sz="1800" dirty="0" smtClean="0"/>
            </a:br>
            <a:r>
              <a:rPr lang="en-US" sz="1800" dirty="0" smtClean="0"/>
              <a:t/>
            </a:r>
            <a:br>
              <a:rPr lang="en-US" sz="1800" dirty="0" smtClean="0"/>
            </a:br>
            <a:r>
              <a:rPr lang="en-US" sz="1800" dirty="0" smtClean="0"/>
              <a:t/>
            </a:r>
            <a:br>
              <a:rPr lang="en-US" sz="1800" dirty="0" smtClean="0"/>
            </a:br>
            <a:r>
              <a:rPr lang="en-US" sz="1800" dirty="0" smtClean="0"/>
              <a:t/>
            </a:r>
            <a:br>
              <a:rPr lang="en-US" sz="1800" dirty="0" smtClean="0"/>
            </a:br>
            <a:r>
              <a:rPr lang="en-US" sz="1800" dirty="0" smtClean="0"/>
              <a:t/>
            </a:r>
            <a:br>
              <a:rPr lang="en-US" sz="1800" dirty="0" smtClean="0"/>
            </a:br>
            <a:r>
              <a:rPr lang="en-US" sz="1800" dirty="0" smtClean="0"/>
              <a:t/>
            </a:r>
            <a:br>
              <a:rPr lang="en-US" sz="1800" dirty="0" smtClean="0"/>
            </a:br>
            <a:r>
              <a:rPr lang="en-US" sz="1600" b="1" dirty="0" smtClean="0">
                <a:latin typeface="+mn-lt"/>
              </a:rPr>
              <a:t/>
            </a:r>
            <a:br>
              <a:rPr lang="en-US" sz="1600" b="1" dirty="0" smtClean="0">
                <a:latin typeface="+mn-lt"/>
              </a:rPr>
            </a:br>
            <a:r>
              <a:rPr lang="en-US" sz="1600" dirty="0" smtClean="0">
                <a:latin typeface="+mn-lt"/>
              </a:rPr>
              <a:t/>
            </a:r>
            <a:br>
              <a:rPr lang="en-US" sz="1600" dirty="0" smtClean="0">
                <a:latin typeface="+mn-lt"/>
              </a:rPr>
            </a:br>
            <a:endParaRPr lang="en-US" sz="1600" dirty="0">
              <a:latin typeface="+mn-lt"/>
            </a:endParaRPr>
          </a:p>
        </p:txBody>
      </p:sp>
      <p:sp>
        <p:nvSpPr>
          <p:cNvPr id="3" name="Subtitle 2"/>
          <p:cNvSpPr>
            <a:spLocks noGrp="1"/>
          </p:cNvSpPr>
          <p:nvPr>
            <p:ph type="subTitle" idx="1"/>
          </p:nvPr>
        </p:nvSpPr>
        <p:spPr>
          <a:xfrm flipV="1">
            <a:off x="1371600" y="5638799"/>
            <a:ext cx="6400800" cy="45719"/>
          </a:xfrm>
        </p:spPr>
        <p:txBody>
          <a:bodyPr>
            <a:normAutofit fontScale="25000" lnSpcReduction="20000"/>
          </a:bodyPr>
          <a:lstStyle/>
          <a:p>
            <a:endParaRPr lang="en-US" dirty="0"/>
          </a:p>
        </p:txBody>
      </p:sp>
      <p:pic>
        <p:nvPicPr>
          <p:cNvPr id="4098" name="Picture 2" descr="C:\Users\USER\Documents\Youcam\temp grassland 12.jpg"/>
          <p:cNvPicPr>
            <a:picLocks noChangeAspect="1" noChangeArrowheads="1"/>
          </p:cNvPicPr>
          <p:nvPr/>
        </p:nvPicPr>
        <p:blipFill>
          <a:blip r:embed="rId2"/>
          <a:srcRect/>
          <a:stretch>
            <a:fillRect/>
          </a:stretch>
        </p:blipFill>
        <p:spPr bwMode="auto">
          <a:xfrm>
            <a:off x="2667000" y="5114925"/>
            <a:ext cx="3429000" cy="1514475"/>
          </a:xfrm>
          <a:prstGeom prst="rect">
            <a:avLst/>
          </a:prstGeom>
          <a:ln w="88900" cap="sq" cmpd="thickThin">
            <a:solidFill>
              <a:srgbClr val="000000"/>
            </a:solidFill>
            <a:prstDash val="solid"/>
            <a:miter lim="800000"/>
          </a:ln>
          <a:effectLst>
            <a:innerShdw blurRad="76200">
              <a:srgbClr val="000000"/>
            </a:innerShdw>
          </a:effectLst>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accent6">
            <a:lumMod val="20000"/>
            <a:lumOff val="80000"/>
          </a:schemeClr>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85800" y="457200"/>
            <a:ext cx="7772400" cy="5638799"/>
          </a:xfrm>
        </p:spPr>
        <p:txBody>
          <a:bodyPr>
            <a:normAutofit/>
          </a:bodyPr>
          <a:lstStyle/>
          <a:p>
            <a:pPr algn="l"/>
            <a:r>
              <a:rPr lang="en-US" sz="1600" dirty="0" smtClean="0"/>
              <a:t>                           Introduction of new species of plants has suppressed the native natural </a:t>
            </a:r>
            <a:br>
              <a:rPr lang="en-US" sz="1600" dirty="0" smtClean="0"/>
            </a:br>
            <a:r>
              <a:rPr lang="en-US" sz="1600" dirty="0" smtClean="0"/>
              <a:t/>
            </a:r>
            <a:br>
              <a:rPr lang="en-US" sz="1600" dirty="0" smtClean="0"/>
            </a:br>
            <a:r>
              <a:rPr lang="en-US" sz="1600" dirty="0" smtClean="0"/>
              <a:t>                                                vegetation or has eliminated many plant species (like leguminous</a:t>
            </a:r>
            <a:br>
              <a:rPr lang="en-US" sz="1600" dirty="0" smtClean="0"/>
            </a:br>
            <a:r>
              <a:rPr lang="en-US" sz="1600" dirty="0" smtClean="0"/>
              <a:t/>
            </a:r>
            <a:br>
              <a:rPr lang="en-US" sz="1600" dirty="0" smtClean="0"/>
            </a:br>
            <a:r>
              <a:rPr lang="en-US" sz="1600" dirty="0" smtClean="0"/>
              <a:t>                                                plants like Clover &amp; grasses like </a:t>
            </a:r>
            <a:r>
              <a:rPr lang="en-US" sz="1600" dirty="0" err="1" smtClean="0"/>
              <a:t>Bromus</a:t>
            </a:r>
            <a:r>
              <a:rPr lang="en-US" sz="1600" dirty="0" smtClean="0"/>
              <a:t>, </a:t>
            </a:r>
            <a:r>
              <a:rPr lang="en-US" sz="1600" dirty="0" err="1" smtClean="0"/>
              <a:t>Hardeum</a:t>
            </a:r>
            <a:r>
              <a:rPr lang="en-US" sz="1600" dirty="0" smtClean="0"/>
              <a:t> &amp; Ryegrass in </a:t>
            </a:r>
            <a:br>
              <a:rPr lang="en-US" sz="1600" dirty="0" smtClean="0"/>
            </a:br>
            <a:r>
              <a:rPr lang="en-US" sz="1600" dirty="0" smtClean="0"/>
              <a:t/>
            </a:r>
            <a:br>
              <a:rPr lang="en-US" sz="1600" dirty="0" smtClean="0"/>
            </a:br>
            <a:r>
              <a:rPr lang="en-US" sz="1600" dirty="0" smtClean="0"/>
              <a:t>                                               Downs)</a:t>
            </a:r>
            <a:br>
              <a:rPr lang="en-US" sz="1600" dirty="0" smtClean="0"/>
            </a:br>
            <a:r>
              <a:rPr lang="en-US" sz="1600" dirty="0" smtClean="0"/>
              <a:t/>
            </a:r>
            <a:br>
              <a:rPr lang="en-US" sz="1600" dirty="0" smtClean="0"/>
            </a:br>
            <a:r>
              <a:rPr lang="en-US" sz="1600" dirty="0" smtClean="0"/>
              <a:t>                           </a:t>
            </a:r>
            <a:r>
              <a:rPr lang="en-US" sz="1600" dirty="0" smtClean="0">
                <a:latin typeface="+mn-lt"/>
              </a:rPr>
              <a:t>Removal of natural vegetation have loosened soil cover resulting into soil </a:t>
            </a:r>
            <a:br>
              <a:rPr lang="en-US" sz="1600" dirty="0" smtClean="0">
                <a:latin typeface="+mn-lt"/>
              </a:rPr>
            </a:br>
            <a:r>
              <a:rPr lang="en-US" sz="1600" dirty="0" smtClean="0">
                <a:latin typeface="+mn-lt"/>
              </a:rPr>
              <a:t/>
            </a:r>
            <a:br>
              <a:rPr lang="en-US" sz="1600" dirty="0" smtClean="0">
                <a:latin typeface="+mn-lt"/>
              </a:rPr>
            </a:br>
            <a:r>
              <a:rPr lang="en-US" sz="1600" dirty="0" smtClean="0">
                <a:latin typeface="+mn-lt"/>
              </a:rPr>
              <a:t>                                              accelerated rate of soil erosion &amp; loss of fertile soils &amp; </a:t>
            </a:r>
            <a:br>
              <a:rPr lang="en-US" sz="1600" dirty="0" smtClean="0">
                <a:latin typeface="+mn-lt"/>
              </a:rPr>
            </a:br>
            <a:r>
              <a:rPr lang="en-US" sz="1600" dirty="0" smtClean="0">
                <a:latin typeface="+mn-lt"/>
              </a:rPr>
              <a:t>                </a:t>
            </a:r>
            <a:br>
              <a:rPr lang="en-US" sz="1600" dirty="0" smtClean="0">
                <a:latin typeface="+mn-lt"/>
              </a:rPr>
            </a:br>
            <a:r>
              <a:rPr lang="en-US" sz="1600" dirty="0" smtClean="0">
                <a:latin typeface="+mn-lt"/>
              </a:rPr>
              <a:t>                            created “dust bowls” </a:t>
            </a:r>
            <a:br>
              <a:rPr lang="en-US" sz="1600" dirty="0" smtClean="0">
                <a:latin typeface="+mn-lt"/>
              </a:rPr>
            </a:br>
            <a:r>
              <a:rPr lang="en-US" sz="1600" dirty="0" smtClean="0">
                <a:latin typeface="+mn-lt"/>
              </a:rPr>
              <a:t/>
            </a:r>
            <a:br>
              <a:rPr lang="en-US" sz="1600" dirty="0" smtClean="0">
                <a:latin typeface="+mn-lt"/>
              </a:rPr>
            </a:br>
            <a:r>
              <a:rPr lang="en-US" sz="1600" dirty="0" smtClean="0">
                <a:latin typeface="+mn-lt"/>
              </a:rPr>
              <a:t/>
            </a:r>
            <a:br>
              <a:rPr lang="en-US" sz="1600" dirty="0" smtClean="0">
                <a:latin typeface="+mn-lt"/>
              </a:rPr>
            </a:br>
            <a:r>
              <a:rPr lang="en-US" sz="1600" dirty="0" smtClean="0">
                <a:latin typeface="+mn-lt"/>
              </a:rPr>
              <a:t/>
            </a:r>
            <a:br>
              <a:rPr lang="en-US" sz="1600" dirty="0" smtClean="0">
                <a:latin typeface="+mn-lt"/>
              </a:rPr>
            </a:br>
            <a:r>
              <a:rPr lang="en-US" sz="1600" dirty="0" smtClean="0">
                <a:latin typeface="+mn-lt"/>
              </a:rPr>
              <a:t/>
            </a:r>
            <a:br>
              <a:rPr lang="en-US" sz="1600" dirty="0" smtClean="0">
                <a:latin typeface="+mn-lt"/>
              </a:rPr>
            </a:br>
            <a:r>
              <a:rPr lang="en-US" sz="1600" dirty="0" smtClean="0">
                <a:latin typeface="+mn-lt"/>
              </a:rPr>
              <a:t/>
            </a:r>
            <a:br>
              <a:rPr lang="en-US" sz="1600" dirty="0" smtClean="0">
                <a:latin typeface="+mn-lt"/>
              </a:rPr>
            </a:br>
            <a:r>
              <a:rPr lang="en-US" sz="1600" dirty="0" smtClean="0">
                <a:latin typeface="+mn-lt"/>
              </a:rPr>
              <a:t/>
            </a:r>
            <a:br>
              <a:rPr lang="en-US" sz="1600" dirty="0" smtClean="0">
                <a:latin typeface="+mn-lt"/>
              </a:rPr>
            </a:br>
            <a:endParaRPr lang="en-US" sz="1600" dirty="0">
              <a:latin typeface="+mn-lt"/>
            </a:endParaRPr>
          </a:p>
        </p:txBody>
      </p:sp>
      <p:sp>
        <p:nvSpPr>
          <p:cNvPr id="3" name="Subtitle 2"/>
          <p:cNvSpPr>
            <a:spLocks noGrp="1"/>
          </p:cNvSpPr>
          <p:nvPr>
            <p:ph type="subTitle" idx="1"/>
          </p:nvPr>
        </p:nvSpPr>
        <p:spPr>
          <a:xfrm>
            <a:off x="1371600" y="5486400"/>
            <a:ext cx="6400800" cy="152400"/>
          </a:xfrm>
        </p:spPr>
        <p:txBody>
          <a:bodyPr>
            <a:normAutofit fontScale="25000" lnSpcReduction="20000"/>
          </a:bodyPr>
          <a:lstStyle/>
          <a:p>
            <a:endParaRPr lang="en-US" dirty="0"/>
          </a:p>
        </p:txBody>
      </p:sp>
      <p:pic>
        <p:nvPicPr>
          <p:cNvPr id="5122" name="Picture 2" descr="C:\Users\USER\Documents\Youcam\temp grassland 13.jpg"/>
          <p:cNvPicPr>
            <a:picLocks noChangeAspect="1" noChangeArrowheads="1"/>
          </p:cNvPicPr>
          <p:nvPr/>
        </p:nvPicPr>
        <p:blipFill>
          <a:blip r:embed="rId3"/>
          <a:srcRect/>
          <a:stretch>
            <a:fillRect/>
          </a:stretch>
        </p:blipFill>
        <p:spPr bwMode="auto">
          <a:xfrm>
            <a:off x="2133600" y="4114800"/>
            <a:ext cx="4953000" cy="2362200"/>
          </a:xfrm>
          <a:prstGeom prst="rect">
            <a:avLst/>
          </a:prstGeom>
          <a:ln w="88900" cap="sq" cmpd="thickThin">
            <a:solidFill>
              <a:srgbClr val="000000"/>
            </a:solidFill>
            <a:prstDash val="solid"/>
            <a:miter lim="800000"/>
          </a:ln>
          <a:effectLst>
            <a:innerShdw blurRad="76200">
              <a:srgbClr val="000000"/>
            </a:innerShdw>
          </a:effectLst>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accent6">
            <a:lumMod val="20000"/>
            <a:lumOff val="80000"/>
          </a:schemeClr>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85800" y="533401"/>
            <a:ext cx="7772400" cy="4648200"/>
          </a:xfrm>
        </p:spPr>
        <p:txBody>
          <a:bodyPr>
            <a:noAutofit/>
          </a:bodyPr>
          <a:lstStyle/>
          <a:p>
            <a:pPr algn="l"/>
            <a:r>
              <a:rPr lang="en-US" sz="1600" b="1" dirty="0" smtClean="0">
                <a:latin typeface="+mn-lt"/>
              </a:rPr>
              <a:t>      Protection</a:t>
            </a:r>
            <a:br>
              <a:rPr lang="en-US" sz="1600" b="1" dirty="0" smtClean="0">
                <a:latin typeface="+mn-lt"/>
              </a:rPr>
            </a:br>
            <a:r>
              <a:rPr lang="en-US" sz="1600" b="1" dirty="0" smtClean="0">
                <a:latin typeface="+mn-lt"/>
              </a:rPr>
              <a:t/>
            </a:r>
            <a:br>
              <a:rPr lang="en-US" sz="1600" b="1" dirty="0" smtClean="0">
                <a:latin typeface="+mn-lt"/>
              </a:rPr>
            </a:br>
            <a:r>
              <a:rPr lang="en-US" sz="1600" b="1" dirty="0" smtClean="0">
                <a:latin typeface="+mn-lt"/>
              </a:rPr>
              <a:t>                        </a:t>
            </a:r>
            <a:r>
              <a:rPr lang="en-US" sz="1600" dirty="0" smtClean="0"/>
              <a:t>The Temperate Grasslands Conservation Initiative </a:t>
            </a:r>
            <a:r>
              <a:rPr lang="en-US" sz="1600" b="1" dirty="0" smtClean="0"/>
              <a:t>(TGCI) </a:t>
            </a:r>
            <a:r>
              <a:rPr lang="en-US" sz="1600" dirty="0" smtClean="0"/>
              <a:t>strives to meet 17% </a:t>
            </a:r>
            <a:br>
              <a:rPr lang="en-US" sz="1600" dirty="0" smtClean="0"/>
            </a:br>
            <a:r>
              <a:rPr lang="en-US" sz="1600" dirty="0" smtClean="0"/>
              <a:t/>
            </a:r>
            <a:br>
              <a:rPr lang="en-US" sz="1600" dirty="0" smtClean="0"/>
            </a:br>
            <a:r>
              <a:rPr lang="en-US" sz="1600" dirty="0" smtClean="0"/>
              <a:t>                                protection of terrestrial lands by 2020. Some of the priority regions of the</a:t>
            </a:r>
            <a:br>
              <a:rPr lang="en-US" sz="1600" dirty="0" smtClean="0"/>
            </a:br>
            <a:r>
              <a:rPr lang="en-US" sz="1600" dirty="0" smtClean="0"/>
              <a:t/>
            </a:r>
            <a:br>
              <a:rPr lang="en-US" sz="1600" dirty="0" smtClean="0"/>
            </a:br>
            <a:r>
              <a:rPr lang="en-US" sz="1600" dirty="0" smtClean="0"/>
              <a:t>                               action group are:</a:t>
            </a:r>
            <a:br>
              <a:rPr lang="en-US" sz="1600" dirty="0" smtClean="0"/>
            </a:br>
            <a:r>
              <a:rPr lang="en-US" sz="1600" dirty="0" smtClean="0"/>
              <a:t/>
            </a:r>
            <a:br>
              <a:rPr lang="en-US" sz="1600" dirty="0" smtClean="0"/>
            </a:br>
            <a:r>
              <a:rPr lang="en-US" sz="1600" dirty="0" smtClean="0"/>
              <a:t>                               Prairie grasslands, Pampas  grasslands,  parts of  Steppes ,        </a:t>
            </a:r>
            <a:br>
              <a:rPr lang="en-US" sz="1600" dirty="0" smtClean="0"/>
            </a:br>
            <a:r>
              <a:rPr lang="en-US" sz="1600" dirty="0" smtClean="0"/>
              <a:t/>
            </a:r>
            <a:br>
              <a:rPr lang="en-US" sz="1600" dirty="0" smtClean="0"/>
            </a:br>
            <a:r>
              <a:rPr lang="en-US" sz="1600" dirty="0" smtClean="0"/>
              <a:t>                               </a:t>
            </a:r>
            <a:r>
              <a:rPr lang="en-US" sz="1600" dirty="0" err="1" smtClean="0"/>
              <a:t>Veld</a:t>
            </a:r>
            <a:r>
              <a:rPr lang="en-US" sz="1600" dirty="0" smtClean="0"/>
              <a:t> of southern Africa, Lowland grasslands of southeastern Australia,</a:t>
            </a:r>
            <a:br>
              <a:rPr lang="en-US" sz="1600" dirty="0" smtClean="0"/>
            </a:br>
            <a:r>
              <a:rPr lang="en-US" sz="1600" dirty="0" smtClean="0"/>
              <a:t/>
            </a:r>
            <a:br>
              <a:rPr lang="en-US" sz="1600" dirty="0" smtClean="0"/>
            </a:br>
            <a:r>
              <a:rPr lang="en-US" sz="1600" dirty="0" smtClean="0"/>
              <a:t>                              Tussock grasslands of New Zealand</a:t>
            </a:r>
            <a:br>
              <a:rPr lang="en-US" sz="1600" dirty="0" smtClean="0"/>
            </a:br>
            <a:endParaRPr lang="en-US" sz="1600" dirty="0">
              <a:latin typeface="+mn-lt"/>
            </a:endParaRPr>
          </a:p>
        </p:txBody>
      </p:sp>
      <p:sp>
        <p:nvSpPr>
          <p:cNvPr id="3" name="Subtitle 2"/>
          <p:cNvSpPr>
            <a:spLocks noGrp="1"/>
          </p:cNvSpPr>
          <p:nvPr>
            <p:ph type="subTitle" idx="1"/>
          </p:nvPr>
        </p:nvSpPr>
        <p:spPr>
          <a:xfrm>
            <a:off x="1371600" y="4724400"/>
            <a:ext cx="6400800" cy="914400"/>
          </a:xfrm>
        </p:spPr>
        <p:txBody>
          <a:bodyPr/>
          <a:lstStyle/>
          <a:p>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4422775"/>
          </a:xfrm>
        </p:spPr>
        <p:txBody>
          <a:bodyPr>
            <a:noAutofit/>
          </a:bodyPr>
          <a:lstStyle/>
          <a:p>
            <a:pPr algn="l"/>
            <a:r>
              <a:rPr lang="en-US" sz="1600" b="1" dirty="0" smtClean="0"/>
              <a:t>                                             </a:t>
            </a:r>
            <a:br>
              <a:rPr lang="en-US" sz="1600" b="1" dirty="0" smtClean="0"/>
            </a:br>
            <a:r>
              <a:rPr lang="en-US" sz="1600" b="1" dirty="0" smtClean="0"/>
              <a:t/>
            </a:r>
            <a:br>
              <a:rPr lang="en-US" sz="1600" b="1" dirty="0" smtClean="0"/>
            </a:br>
            <a:r>
              <a:rPr lang="en-US" sz="1600" b="1" dirty="0" smtClean="0"/>
              <a:t/>
            </a:r>
            <a:br>
              <a:rPr lang="en-US" sz="1600" b="1" dirty="0" smtClean="0"/>
            </a:br>
            <a:r>
              <a:rPr lang="en-US" sz="1600" b="1" dirty="0" smtClean="0"/>
              <a:t>                                          </a:t>
            </a:r>
            <a:r>
              <a:rPr lang="en-US" sz="1600" b="1" u="sng" dirty="0" smtClean="0"/>
              <a:t>TEMPERATE GRASSLAND BIOME</a:t>
            </a:r>
            <a:br>
              <a:rPr lang="en-US" sz="1600" b="1" u="sng" dirty="0" smtClean="0"/>
            </a:br>
            <a:r>
              <a:rPr lang="en-US" sz="1600" b="1" u="sng" dirty="0" smtClean="0"/>
              <a:t/>
            </a:r>
            <a:br>
              <a:rPr lang="en-US" sz="1600" b="1" u="sng" dirty="0" smtClean="0"/>
            </a:br>
            <a:r>
              <a:rPr lang="en-US" sz="1600" b="1" dirty="0" smtClean="0"/>
              <a:t>Location   </a:t>
            </a:r>
            <a:r>
              <a:rPr lang="en-US" sz="1600" dirty="0" smtClean="0"/>
              <a:t>Interiors of continents in the westerly wind belt </a:t>
            </a:r>
            <a:br>
              <a:rPr lang="en-US" sz="1600" dirty="0" smtClean="0"/>
            </a:br>
            <a:r>
              <a:rPr lang="en-US" sz="1600" dirty="0" smtClean="0"/>
              <a:t>                   </a:t>
            </a:r>
            <a:br>
              <a:rPr lang="en-US" sz="1600" dirty="0" smtClean="0"/>
            </a:br>
            <a:r>
              <a:rPr lang="en-US" sz="1600" dirty="0" smtClean="0"/>
              <a:t>                    </a:t>
            </a:r>
            <a:r>
              <a:rPr lang="en-US" sz="1600" i="1" dirty="0" smtClean="0"/>
              <a:t>Steppes</a:t>
            </a:r>
            <a:r>
              <a:rPr lang="en-US" sz="1600" dirty="0" smtClean="0"/>
              <a:t> in Eurasia, </a:t>
            </a:r>
            <a:r>
              <a:rPr lang="en-US" sz="1600" i="1" dirty="0" smtClean="0"/>
              <a:t>Prairies</a:t>
            </a:r>
            <a:r>
              <a:rPr lang="en-US" sz="1600" dirty="0" smtClean="0"/>
              <a:t> in U.S.A &amp; Canada, </a:t>
            </a:r>
            <a:r>
              <a:rPr lang="en-US" sz="1600" i="1" dirty="0" smtClean="0"/>
              <a:t>Manchurian Grasslands </a:t>
            </a:r>
            <a:r>
              <a:rPr lang="en-US" sz="1600" dirty="0" smtClean="0"/>
              <a:t>in </a:t>
            </a:r>
            <a:br>
              <a:rPr lang="en-US" sz="1600" dirty="0" smtClean="0"/>
            </a:br>
            <a:r>
              <a:rPr lang="en-US" sz="1600" dirty="0" smtClean="0"/>
              <a:t/>
            </a:r>
            <a:br>
              <a:rPr lang="en-US" sz="1600" dirty="0" smtClean="0"/>
            </a:br>
            <a:r>
              <a:rPr lang="en-US" sz="1600" dirty="0" smtClean="0"/>
              <a:t>                     Manchuria, </a:t>
            </a:r>
            <a:r>
              <a:rPr lang="en-US" sz="1600" i="1" dirty="0" err="1" smtClean="0"/>
              <a:t>Pustaz</a:t>
            </a:r>
            <a:r>
              <a:rPr lang="en-US" sz="1600" i="1" dirty="0" smtClean="0"/>
              <a:t> </a:t>
            </a:r>
            <a:r>
              <a:rPr lang="en-US" sz="1600" dirty="0" smtClean="0"/>
              <a:t>in Hungary, </a:t>
            </a:r>
            <a:r>
              <a:rPr lang="en-US" sz="1600" i="1" dirty="0" smtClean="0"/>
              <a:t>Pampas</a:t>
            </a:r>
            <a:r>
              <a:rPr lang="en-US" sz="1600" dirty="0" smtClean="0"/>
              <a:t> in Argentina &amp; Uruguay, </a:t>
            </a:r>
            <a:r>
              <a:rPr lang="en-US" sz="1600" i="1" dirty="0" smtClean="0"/>
              <a:t>Bush </a:t>
            </a:r>
            <a:r>
              <a:rPr lang="en-US" sz="1600" i="1" dirty="0" err="1" smtClean="0"/>
              <a:t>Veld</a:t>
            </a:r>
            <a:r>
              <a:rPr lang="en-US" sz="1600" i="1" dirty="0" smtClean="0"/>
              <a:t> </a:t>
            </a:r>
            <a:r>
              <a:rPr lang="en-US" sz="1600" dirty="0" smtClean="0"/>
              <a:t>&amp; </a:t>
            </a:r>
            <a:br>
              <a:rPr lang="en-US" sz="1600" dirty="0" smtClean="0"/>
            </a:br>
            <a:r>
              <a:rPr lang="en-US" sz="1600" dirty="0" smtClean="0"/>
              <a:t/>
            </a:r>
            <a:br>
              <a:rPr lang="en-US" sz="1600" dirty="0" smtClean="0"/>
            </a:br>
            <a:r>
              <a:rPr lang="en-US" sz="1600" dirty="0" smtClean="0"/>
              <a:t>                     High </a:t>
            </a:r>
            <a:r>
              <a:rPr lang="en-US" sz="1600" dirty="0" err="1" smtClean="0"/>
              <a:t>Veld</a:t>
            </a:r>
            <a:r>
              <a:rPr lang="en-US" sz="1600" dirty="0" smtClean="0"/>
              <a:t> in South Africa, </a:t>
            </a:r>
            <a:r>
              <a:rPr lang="en-US" sz="1600" i="1" dirty="0" smtClean="0"/>
              <a:t>Downs </a:t>
            </a:r>
            <a:r>
              <a:rPr lang="en-US" sz="1600" dirty="0" smtClean="0"/>
              <a:t>of Murray-Darling Basin of South Eastern </a:t>
            </a:r>
            <a:br>
              <a:rPr lang="en-US" sz="1600" dirty="0" smtClean="0"/>
            </a:br>
            <a:r>
              <a:rPr lang="en-US" sz="1600" dirty="0" smtClean="0"/>
              <a:t/>
            </a:r>
            <a:br>
              <a:rPr lang="en-US" sz="1600" dirty="0" smtClean="0"/>
            </a:br>
            <a:r>
              <a:rPr lang="en-US" sz="1600" dirty="0" smtClean="0"/>
              <a:t>                     Australia &amp; </a:t>
            </a:r>
            <a:r>
              <a:rPr lang="en-US" sz="1600" i="1" dirty="0" smtClean="0"/>
              <a:t>Canterbury Grassland </a:t>
            </a:r>
            <a:r>
              <a:rPr lang="en-US" sz="1600" dirty="0" smtClean="0"/>
              <a:t>of New Zealand</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b="1" u="sng" dirty="0" smtClean="0"/>
              <a:t/>
            </a:r>
            <a:br>
              <a:rPr lang="en-US" sz="1600" b="1" u="sng" dirty="0" smtClean="0"/>
            </a:br>
            <a:r>
              <a:rPr lang="en-US" sz="1600" b="1" u="sng" dirty="0" smtClean="0"/>
              <a:t/>
            </a:r>
            <a:br>
              <a:rPr lang="en-US" sz="1600" b="1" u="sng" dirty="0" smtClean="0"/>
            </a:br>
            <a:endParaRPr lang="en-US" sz="1600" b="1" u="sng" dirty="0"/>
          </a:p>
        </p:txBody>
      </p:sp>
      <p:sp>
        <p:nvSpPr>
          <p:cNvPr id="3" name="Subtitle 2"/>
          <p:cNvSpPr>
            <a:spLocks noGrp="1"/>
          </p:cNvSpPr>
          <p:nvPr>
            <p:ph type="subTitle" idx="1"/>
          </p:nvPr>
        </p:nvSpPr>
        <p:spPr>
          <a:xfrm>
            <a:off x="685800" y="6019799"/>
            <a:ext cx="7086600" cy="152399"/>
          </a:xfrm>
        </p:spPr>
        <p:txBody>
          <a:bodyPr>
            <a:normAutofit fontScale="25000" lnSpcReduction="20000"/>
          </a:bodyPr>
          <a:lstStyle/>
          <a:p>
            <a:endParaRPr lang="en-US" dirty="0"/>
          </a:p>
        </p:txBody>
      </p:sp>
      <p:pic>
        <p:nvPicPr>
          <p:cNvPr id="6146" name="Picture 2" descr="C:\Users\USER\Documents\Youcam\Temp. Grassland 1.jpg"/>
          <p:cNvPicPr>
            <a:picLocks noChangeAspect="1" noChangeArrowheads="1"/>
          </p:cNvPicPr>
          <p:nvPr/>
        </p:nvPicPr>
        <p:blipFill>
          <a:blip r:embed="rId2"/>
          <a:srcRect/>
          <a:stretch>
            <a:fillRect/>
          </a:stretch>
        </p:blipFill>
        <p:spPr bwMode="auto">
          <a:xfrm>
            <a:off x="533400" y="3124200"/>
            <a:ext cx="8001000" cy="3733800"/>
          </a:xfrm>
          <a:prstGeom prst="rect">
            <a:avLst/>
          </a:prstGeom>
          <a:ln w="88900" cap="sq" cmpd="thickThin">
            <a:solidFill>
              <a:srgbClr val="00B050"/>
            </a:solidFill>
            <a:prstDash val="solid"/>
            <a:miter lim="800000"/>
          </a:ln>
          <a:effectLst>
            <a:innerShdw blurRad="76200">
              <a:srgbClr val="000000"/>
            </a:innerShdw>
          </a:effectLst>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85801"/>
            <a:ext cx="7772400" cy="4953000"/>
          </a:xfrm>
        </p:spPr>
        <p:txBody>
          <a:bodyPr>
            <a:normAutofit/>
          </a:bodyPr>
          <a:lstStyle/>
          <a:p>
            <a:r>
              <a:rPr lang="en-US" sz="1800" b="1" dirty="0" smtClean="0"/>
              <a:t>Climate</a:t>
            </a:r>
            <a:r>
              <a:rPr lang="en-US" sz="1800" dirty="0" smtClean="0"/>
              <a:t>    Mean annual rainfall 25cm to 75cm; mostly received in summer</a:t>
            </a:r>
            <a:br>
              <a:rPr lang="en-US" sz="1800" dirty="0" smtClean="0"/>
            </a:br>
            <a:r>
              <a:rPr lang="en-US" sz="1800" dirty="0" smtClean="0"/>
              <a:t/>
            </a:r>
            <a:br>
              <a:rPr lang="en-US" sz="1800" dirty="0" smtClean="0"/>
            </a:br>
            <a:r>
              <a:rPr lang="en-US" sz="1800" dirty="0" smtClean="0"/>
              <a:t>                       Snowfall occurs during winter in Northern Hemisphere</a:t>
            </a:r>
            <a:br>
              <a:rPr lang="en-US" sz="1800" dirty="0" smtClean="0"/>
            </a:br>
            <a:r>
              <a:rPr lang="en-US" sz="1800" dirty="0" smtClean="0"/>
              <a:t/>
            </a:r>
            <a:br>
              <a:rPr lang="en-US" sz="1800" dirty="0" smtClean="0"/>
            </a:br>
            <a:r>
              <a:rPr lang="en-US" sz="1800" dirty="0" smtClean="0"/>
              <a:t>                   Warm summers more than 20</a:t>
            </a:r>
            <a:r>
              <a:rPr lang="en-US" sz="1800" baseline="30000" dirty="0" smtClean="0"/>
              <a:t>0</a:t>
            </a:r>
            <a:r>
              <a:rPr lang="en-US" sz="1800" dirty="0" smtClean="0"/>
              <a:t>c ; cold winters of  1</a:t>
            </a:r>
            <a:r>
              <a:rPr lang="en-US" sz="1800" baseline="30000" dirty="0" smtClean="0"/>
              <a:t>0</a:t>
            </a:r>
            <a:r>
              <a:rPr lang="en-US" sz="1800" dirty="0" smtClean="0"/>
              <a:t>c to 12</a:t>
            </a:r>
            <a:r>
              <a:rPr lang="en-US" sz="1800" baseline="30000" dirty="0" smtClean="0"/>
              <a:t>0</a:t>
            </a:r>
            <a:r>
              <a:rPr lang="en-US" sz="1800" dirty="0" smtClean="0"/>
              <a:t>c in Southern </a:t>
            </a:r>
            <a:br>
              <a:rPr lang="en-US" sz="1800" dirty="0" smtClean="0"/>
            </a:br>
            <a:r>
              <a:rPr lang="en-US" sz="1800" dirty="0" smtClean="0"/>
              <a:t/>
            </a:r>
            <a:br>
              <a:rPr lang="en-US" sz="1800" dirty="0" smtClean="0"/>
            </a:br>
            <a:r>
              <a:rPr lang="en-US" sz="1800" dirty="0" smtClean="0"/>
              <a:t>                        Hemisphere (S.H) &amp; less than 0</a:t>
            </a:r>
            <a:r>
              <a:rPr lang="en-US" sz="1800" baseline="30000" dirty="0" smtClean="0"/>
              <a:t>0</a:t>
            </a:r>
            <a:r>
              <a:rPr lang="en-US" sz="1800" dirty="0" smtClean="0"/>
              <a:t>c temperature in Northern Hemisphere(N.H)</a:t>
            </a:r>
            <a:br>
              <a:rPr lang="en-US" sz="1800" dirty="0" smtClean="0"/>
            </a:br>
            <a:r>
              <a:rPr lang="en-US" sz="1800" dirty="0" smtClean="0"/>
              <a:t/>
            </a:r>
            <a:br>
              <a:rPr lang="en-US" sz="1800" dirty="0" smtClean="0"/>
            </a:br>
            <a:r>
              <a:rPr lang="en-US" sz="1800" dirty="0" smtClean="0"/>
              <a:t>                        Annual temp range 40</a:t>
            </a:r>
            <a:r>
              <a:rPr lang="en-US" sz="1800" baseline="30000" dirty="0" smtClean="0"/>
              <a:t>0</a:t>
            </a:r>
            <a:r>
              <a:rPr lang="en-US" sz="1800" dirty="0" smtClean="0"/>
              <a:t>c in N.H &amp; 10</a:t>
            </a:r>
            <a:r>
              <a:rPr lang="en-US" sz="1800" baseline="30000" dirty="0" smtClean="0"/>
              <a:t>0</a:t>
            </a:r>
            <a:r>
              <a:rPr lang="en-US" sz="1800" dirty="0" smtClean="0"/>
              <a:t>c to 12</a:t>
            </a:r>
            <a:r>
              <a:rPr lang="en-US" sz="1800" baseline="30000" dirty="0" smtClean="0"/>
              <a:t>0</a:t>
            </a:r>
            <a:r>
              <a:rPr lang="en-US" sz="1800" dirty="0" smtClean="0"/>
              <a:t>c in S.H </a:t>
            </a:r>
            <a:r>
              <a:rPr lang="en-US" sz="1800" b="1" dirty="0" smtClean="0"/>
              <a:t/>
            </a:r>
            <a:br>
              <a:rPr lang="en-US" sz="1800" b="1" dirty="0" smtClean="0"/>
            </a:br>
            <a:endParaRPr lang="en-US" sz="1800" dirty="0"/>
          </a:p>
        </p:txBody>
      </p:sp>
      <p:sp>
        <p:nvSpPr>
          <p:cNvPr id="3" name="Subtitle 2"/>
          <p:cNvSpPr>
            <a:spLocks noGrp="1"/>
          </p:cNvSpPr>
          <p:nvPr>
            <p:ph type="subTitle" idx="1"/>
          </p:nvPr>
        </p:nvSpPr>
        <p:spPr>
          <a:xfrm flipV="1">
            <a:off x="1371600" y="5638800"/>
            <a:ext cx="6400800" cy="76200"/>
          </a:xfrm>
        </p:spPr>
        <p:txBody>
          <a:bodyPr>
            <a:normAutofit fontScale="25000" lnSpcReduction="20000"/>
          </a:bodyPr>
          <a:lstStyle/>
          <a:p>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81001"/>
            <a:ext cx="7772400" cy="5562600"/>
          </a:xfrm>
        </p:spPr>
        <p:txBody>
          <a:bodyPr>
            <a:normAutofit fontScale="90000"/>
          </a:bodyPr>
          <a:lstStyle/>
          <a:p>
            <a:pPr algn="l"/>
            <a:r>
              <a:rPr lang="en-US" sz="1600" b="1" dirty="0" smtClean="0"/>
              <a:t>                                                                       </a:t>
            </a:r>
            <a:br>
              <a:rPr lang="en-US" sz="1600" b="1" dirty="0" smtClean="0"/>
            </a:br>
            <a:r>
              <a:rPr lang="en-US" sz="1600" b="1" dirty="0" smtClean="0"/>
              <a:t/>
            </a:r>
            <a:br>
              <a:rPr lang="en-US" sz="1600" b="1" dirty="0" smtClean="0"/>
            </a:br>
            <a:r>
              <a:rPr lang="en-US" sz="1600" b="1" dirty="0" smtClean="0"/>
              <a:t/>
            </a:r>
            <a:br>
              <a:rPr lang="en-US" sz="1600" b="1" dirty="0" smtClean="0"/>
            </a:br>
            <a:r>
              <a:rPr lang="en-US" sz="1600" b="1" dirty="0" smtClean="0"/>
              <a:t>                                                                               </a:t>
            </a:r>
            <a:r>
              <a:rPr lang="en-US" sz="1800" b="1" dirty="0" smtClean="0"/>
              <a:t>Vegetation</a:t>
            </a:r>
            <a:br>
              <a:rPr lang="en-US" sz="1800" b="1" dirty="0" smtClean="0"/>
            </a:br>
            <a:r>
              <a:rPr lang="en-US" sz="1800" b="1" dirty="0" smtClean="0"/>
              <a:t/>
            </a:r>
            <a:br>
              <a:rPr lang="en-US" sz="1800" b="1" dirty="0" smtClean="0"/>
            </a:br>
            <a:r>
              <a:rPr lang="en-US" sz="1800" b="1" dirty="0" smtClean="0"/>
              <a:t> </a:t>
            </a:r>
            <a:r>
              <a:rPr lang="en-US" sz="1800" dirty="0" smtClean="0"/>
              <a:t>Grasses belonging to </a:t>
            </a:r>
            <a:r>
              <a:rPr lang="en-US" sz="1800" i="1" dirty="0" smtClean="0"/>
              <a:t>GRAMINAE  </a:t>
            </a:r>
            <a:r>
              <a:rPr lang="en-US" sz="1800" dirty="0" smtClean="0"/>
              <a:t>family are dominant</a:t>
            </a:r>
            <a:br>
              <a:rPr lang="en-US" sz="1800" dirty="0" smtClean="0"/>
            </a:br>
            <a:r>
              <a:rPr lang="en-US" sz="1800" dirty="0" smtClean="0"/>
              <a:t/>
            </a:r>
            <a:br>
              <a:rPr lang="en-US" sz="1800" dirty="0" smtClean="0"/>
            </a:br>
            <a:r>
              <a:rPr lang="en-US" sz="1800" dirty="0" smtClean="0"/>
              <a:t>Single layered structure of vegetation</a:t>
            </a:r>
            <a:br>
              <a:rPr lang="en-US" sz="1800" dirty="0" smtClean="0"/>
            </a:br>
            <a:r>
              <a:rPr lang="en-US" sz="1800" dirty="0" smtClean="0"/>
              <a:t/>
            </a:r>
            <a:br>
              <a:rPr lang="en-US" sz="1800" dirty="0" smtClean="0"/>
            </a:br>
            <a:r>
              <a:rPr lang="en-US" sz="1800" b="1" dirty="0" smtClean="0"/>
              <a:t>Eurasian Steppes  </a:t>
            </a:r>
            <a:r>
              <a:rPr lang="en-US" sz="1800" dirty="0" smtClean="0"/>
              <a:t>extends from eastern Europe to western Siberia</a:t>
            </a:r>
            <a:br>
              <a:rPr lang="en-US" sz="1800" dirty="0" smtClean="0"/>
            </a:br>
            <a:r>
              <a:rPr lang="en-US" sz="1800" dirty="0" smtClean="0"/>
              <a:t/>
            </a:r>
            <a:br>
              <a:rPr lang="en-US" sz="1800" dirty="0" smtClean="0"/>
            </a:br>
            <a:r>
              <a:rPr lang="en-US" sz="1800" dirty="0" smtClean="0"/>
              <a:t>       a) </a:t>
            </a:r>
            <a:r>
              <a:rPr lang="en-US" sz="1800" i="1" dirty="0" smtClean="0"/>
              <a:t>Forest Steppes</a:t>
            </a:r>
            <a:r>
              <a:rPr lang="en-US" sz="1800" dirty="0" smtClean="0"/>
              <a:t>  consist of trees mainly  Oak, </a:t>
            </a:r>
            <a:r>
              <a:rPr lang="en-US" sz="1800" dirty="0" err="1" smtClean="0"/>
              <a:t>Mapple</a:t>
            </a:r>
            <a:r>
              <a:rPr lang="en-US" sz="1800" dirty="0" smtClean="0"/>
              <a:t>, Birch, Aspen &amp; Willow alternate </a:t>
            </a:r>
            <a:br>
              <a:rPr lang="en-US" sz="1800" dirty="0" smtClean="0"/>
            </a:br>
            <a:r>
              <a:rPr lang="en-US" sz="1800" dirty="0" smtClean="0"/>
              <a:t/>
            </a:r>
            <a:br>
              <a:rPr lang="en-US" sz="1800" dirty="0" smtClean="0"/>
            </a:br>
            <a:r>
              <a:rPr lang="en-US" sz="1800" dirty="0" smtClean="0"/>
              <a:t>         with open Steppe developed over degraded </a:t>
            </a:r>
            <a:r>
              <a:rPr lang="en-US" sz="1800" dirty="0" err="1" smtClean="0"/>
              <a:t>Chernozem</a:t>
            </a:r>
            <a:r>
              <a:rPr lang="en-US" sz="1800" dirty="0" smtClean="0"/>
              <a:t> soils</a:t>
            </a:r>
            <a:br>
              <a:rPr lang="en-US" sz="1800" dirty="0" smtClean="0"/>
            </a:br>
            <a:r>
              <a:rPr lang="en-US" sz="1800" dirty="0" smtClean="0"/>
              <a:t/>
            </a:r>
            <a:br>
              <a:rPr lang="en-US" sz="1800" dirty="0" smtClean="0"/>
            </a:br>
            <a:r>
              <a:rPr lang="en-US" sz="1800" dirty="0" smtClean="0"/>
              <a:t>      b) </a:t>
            </a:r>
            <a:r>
              <a:rPr lang="en-US" sz="1800" i="1" dirty="0" smtClean="0"/>
              <a:t>Meadow Steppes  are</a:t>
            </a:r>
            <a:r>
              <a:rPr lang="en-US" sz="1800" dirty="0" smtClean="0"/>
              <a:t> open Steppes between  woodland zones of Forest Steppe </a:t>
            </a:r>
            <a:br>
              <a:rPr lang="en-US" sz="1800" dirty="0" smtClean="0"/>
            </a:br>
            <a:r>
              <a:rPr lang="en-US" sz="1800" dirty="0" smtClean="0"/>
              <a:t/>
            </a:r>
            <a:br>
              <a:rPr lang="en-US" sz="1800" dirty="0" smtClean="0"/>
            </a:br>
            <a:r>
              <a:rPr lang="en-US" sz="1800" dirty="0" smtClean="0"/>
              <a:t>          </a:t>
            </a:r>
            <a:r>
              <a:rPr lang="en-US" sz="1800" dirty="0" err="1" smtClean="0"/>
              <a:t>characterised</a:t>
            </a:r>
            <a:r>
              <a:rPr lang="en-US" sz="1800" dirty="0" smtClean="0"/>
              <a:t> by growth of turf grasses like </a:t>
            </a:r>
            <a:r>
              <a:rPr lang="en-US" sz="1800" dirty="0" err="1" smtClean="0"/>
              <a:t>Stipa</a:t>
            </a:r>
            <a:r>
              <a:rPr lang="en-US" sz="1800" dirty="0" smtClean="0"/>
              <a:t> &amp; Fescue &amp; flowering plants such as </a:t>
            </a:r>
            <a:br>
              <a:rPr lang="en-US" sz="1800" dirty="0" smtClean="0"/>
            </a:br>
            <a:r>
              <a:rPr lang="en-US" sz="1800" dirty="0" smtClean="0"/>
              <a:t/>
            </a:r>
            <a:br>
              <a:rPr lang="en-US" sz="1800" dirty="0" smtClean="0"/>
            </a:br>
            <a:r>
              <a:rPr lang="en-US" sz="1800" dirty="0" smtClean="0"/>
              <a:t>          </a:t>
            </a:r>
            <a:r>
              <a:rPr lang="en-US" sz="1800" dirty="0" err="1" smtClean="0"/>
              <a:t>Trifolium</a:t>
            </a:r>
            <a:r>
              <a:rPr lang="en-US" sz="1800" dirty="0" smtClean="0"/>
              <a:t> &amp; Daisy developed over well formed </a:t>
            </a:r>
            <a:r>
              <a:rPr lang="en-US" sz="1800" dirty="0" err="1" smtClean="0"/>
              <a:t>Chernozem</a:t>
            </a:r>
            <a:r>
              <a:rPr lang="en-US" sz="1800" dirty="0" smtClean="0"/>
              <a:t> soils</a:t>
            </a:r>
            <a:br>
              <a:rPr lang="en-US" sz="1800" dirty="0" smtClean="0"/>
            </a:br>
            <a:r>
              <a:rPr lang="en-US" sz="1800" dirty="0" smtClean="0"/>
              <a:t/>
            </a:r>
            <a:br>
              <a:rPr lang="en-US" sz="1800" dirty="0" smtClean="0"/>
            </a:br>
            <a:r>
              <a:rPr lang="en-US" sz="1800" dirty="0" smtClean="0"/>
              <a:t>      c) </a:t>
            </a:r>
            <a:r>
              <a:rPr lang="en-US" sz="1800" i="1" dirty="0" smtClean="0"/>
              <a:t>Grass Steppes </a:t>
            </a:r>
            <a:r>
              <a:rPr lang="en-US" sz="1800" dirty="0" smtClean="0"/>
              <a:t>are dominated by grasses, </a:t>
            </a:r>
            <a:r>
              <a:rPr lang="en-US" sz="1800" dirty="0" err="1" smtClean="0"/>
              <a:t>Stipa</a:t>
            </a:r>
            <a:r>
              <a:rPr lang="en-US" sz="1800" dirty="0" smtClean="0"/>
              <a:t>, a few flowering </a:t>
            </a:r>
            <a:r>
              <a:rPr lang="en-US" sz="1800" dirty="0" err="1" smtClean="0"/>
              <a:t>xerophytic</a:t>
            </a:r>
            <a:r>
              <a:rPr lang="en-US" sz="1800" dirty="0" smtClean="0"/>
              <a:t> shrubby </a:t>
            </a:r>
            <a:br>
              <a:rPr lang="en-US" sz="1800" dirty="0" smtClean="0"/>
            </a:br>
            <a:r>
              <a:rPr lang="en-US" sz="1800" dirty="0" smtClean="0"/>
              <a:t/>
            </a:r>
            <a:br>
              <a:rPr lang="en-US" sz="1800" dirty="0" smtClean="0"/>
            </a:br>
            <a:r>
              <a:rPr lang="en-US" sz="1800" dirty="0" smtClean="0"/>
              <a:t>          species of Artemisia developed over deep </a:t>
            </a:r>
            <a:r>
              <a:rPr lang="en-US" sz="1800" dirty="0" err="1" smtClean="0"/>
              <a:t>Chernozem</a:t>
            </a:r>
            <a:r>
              <a:rPr lang="en-US" sz="1800" dirty="0" smtClean="0"/>
              <a:t> soils</a:t>
            </a:r>
            <a:br>
              <a:rPr lang="en-US" sz="1800" dirty="0" smtClean="0"/>
            </a:br>
            <a:r>
              <a:rPr lang="en-US" sz="1800" dirty="0" smtClean="0"/>
              <a:t/>
            </a:r>
            <a:br>
              <a:rPr lang="en-US" sz="1800" dirty="0" smtClean="0"/>
            </a:br>
            <a:r>
              <a:rPr lang="en-US" sz="1800" b="1" i="1" dirty="0" smtClean="0"/>
              <a:t/>
            </a:r>
            <a:br>
              <a:rPr lang="en-US" sz="1800" b="1" i="1" dirty="0" smtClean="0"/>
            </a:br>
            <a:r>
              <a:rPr lang="en-US" sz="1800" dirty="0" smtClean="0"/>
              <a:t/>
            </a:r>
            <a:br>
              <a:rPr lang="en-US" sz="1800" dirty="0" smtClean="0"/>
            </a:br>
            <a:r>
              <a:rPr lang="en-US" sz="1600" b="1" dirty="0" smtClean="0"/>
              <a:t/>
            </a:r>
            <a:br>
              <a:rPr lang="en-US" sz="1600" b="1" dirty="0" smtClean="0"/>
            </a:br>
            <a:endParaRPr lang="en-US" sz="1600" b="1" dirty="0"/>
          </a:p>
        </p:txBody>
      </p:sp>
      <p:sp>
        <p:nvSpPr>
          <p:cNvPr id="3" name="Subtitle 2"/>
          <p:cNvSpPr>
            <a:spLocks noGrp="1"/>
          </p:cNvSpPr>
          <p:nvPr>
            <p:ph type="subTitle" idx="1"/>
          </p:nvPr>
        </p:nvSpPr>
        <p:spPr>
          <a:xfrm>
            <a:off x="1371600" y="5562600"/>
            <a:ext cx="6400800" cy="76200"/>
          </a:xfrm>
        </p:spPr>
        <p:txBody>
          <a:bodyPr>
            <a:normAutofit fontScale="25000" lnSpcReduction="20000"/>
          </a:bodyPr>
          <a:lstStyle/>
          <a:p>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04800"/>
            <a:ext cx="7772400" cy="6324599"/>
          </a:xfrm>
        </p:spPr>
        <p:txBody>
          <a:bodyPr>
            <a:normAutofit/>
          </a:bodyPr>
          <a:lstStyle/>
          <a:p>
            <a:pPr algn="l"/>
            <a:r>
              <a:rPr lang="en-US" dirty="0" smtClean="0"/>
              <a:t>      </a:t>
            </a:r>
            <a:r>
              <a:rPr lang="en-US" sz="1800" dirty="0" smtClean="0"/>
              <a:t>d)</a:t>
            </a:r>
            <a:r>
              <a:rPr lang="en-US" sz="1800" b="1" dirty="0" smtClean="0"/>
              <a:t>  </a:t>
            </a:r>
            <a:r>
              <a:rPr lang="en-US" sz="1800" i="1" dirty="0" smtClean="0"/>
              <a:t>Semi-arid </a:t>
            </a:r>
            <a:r>
              <a:rPr lang="en-US" sz="1800" i="1" dirty="0" err="1" smtClean="0"/>
              <a:t>Xerophytic</a:t>
            </a:r>
            <a:r>
              <a:rPr lang="en-US" sz="1800" i="1" dirty="0" smtClean="0"/>
              <a:t> Steppes </a:t>
            </a:r>
            <a:r>
              <a:rPr lang="en-US" sz="1800" dirty="0" smtClean="0"/>
              <a:t>found in extreme southern and south-</a:t>
            </a:r>
            <a:br>
              <a:rPr lang="en-US" sz="1800" dirty="0" smtClean="0"/>
            </a:br>
            <a:r>
              <a:rPr lang="en-US" sz="1800" dirty="0" smtClean="0"/>
              <a:t/>
            </a:r>
            <a:br>
              <a:rPr lang="en-US" sz="1800" dirty="0" smtClean="0"/>
            </a:br>
            <a:r>
              <a:rPr lang="en-US" sz="1800" dirty="0" smtClean="0"/>
              <a:t>                    western parts where </a:t>
            </a:r>
            <a:r>
              <a:rPr lang="en-US" sz="1800" dirty="0" err="1" smtClean="0"/>
              <a:t>xerophytic</a:t>
            </a:r>
            <a:r>
              <a:rPr lang="en-US" sz="1800" dirty="0" smtClean="0"/>
              <a:t> grasses like Fescue &amp; Feather grass &amp; </a:t>
            </a:r>
            <a:br>
              <a:rPr lang="en-US" sz="1800" dirty="0" smtClean="0"/>
            </a:br>
            <a:r>
              <a:rPr lang="en-US" sz="1800" dirty="0" smtClean="0"/>
              <a:t/>
            </a:r>
            <a:br>
              <a:rPr lang="en-US" sz="1800" dirty="0" smtClean="0"/>
            </a:br>
            <a:r>
              <a:rPr lang="en-US" sz="1800" dirty="0" smtClean="0"/>
              <a:t>                    </a:t>
            </a:r>
            <a:r>
              <a:rPr lang="en-US" sz="1800" dirty="0" err="1" smtClean="0"/>
              <a:t>xerophytic</a:t>
            </a:r>
            <a:r>
              <a:rPr lang="en-US" sz="1800" dirty="0" smtClean="0"/>
              <a:t> species of Artesia thrive over Chestnut soil </a:t>
            </a:r>
            <a:br>
              <a:rPr lang="en-US" sz="1800" dirty="0" smtClean="0"/>
            </a:br>
            <a:r>
              <a:rPr lang="en-US" sz="1800" dirty="0" smtClean="0"/>
              <a:t/>
            </a:r>
            <a:br>
              <a:rPr lang="en-US" sz="1800" dirty="0" smtClean="0"/>
            </a:br>
            <a:r>
              <a:rPr lang="en-US" sz="1800" dirty="0" smtClean="0"/>
              <a:t/>
            </a:r>
            <a:br>
              <a:rPr lang="en-US" sz="1800" dirty="0" smtClean="0"/>
            </a:br>
            <a:r>
              <a:rPr lang="en-US" sz="1800" dirty="0" smtClean="0"/>
              <a:t/>
            </a:r>
            <a:br>
              <a:rPr lang="en-US" sz="1800" dirty="0" smtClean="0"/>
            </a:br>
            <a:r>
              <a:rPr lang="en-US" sz="1800" dirty="0" smtClean="0"/>
              <a:t/>
            </a:r>
            <a:br>
              <a:rPr lang="en-US" sz="1800" dirty="0" smtClean="0"/>
            </a:br>
            <a:r>
              <a:rPr lang="en-US" sz="1800" dirty="0" smtClean="0"/>
              <a:t/>
            </a:r>
            <a:br>
              <a:rPr lang="en-US" sz="1800" dirty="0" smtClean="0"/>
            </a:br>
            <a:r>
              <a:rPr lang="en-US" sz="1800" dirty="0" smtClean="0"/>
              <a:t/>
            </a:r>
            <a:br>
              <a:rPr lang="en-US" sz="1800" dirty="0" smtClean="0"/>
            </a:br>
            <a:r>
              <a:rPr lang="en-US" sz="1800" dirty="0" smtClean="0"/>
              <a:t/>
            </a:r>
            <a:br>
              <a:rPr lang="en-US" sz="1800" dirty="0" smtClean="0"/>
            </a:br>
            <a:r>
              <a:rPr lang="en-US" sz="1800" dirty="0" smtClean="0"/>
              <a:t/>
            </a:r>
            <a:br>
              <a:rPr lang="en-US" sz="1800" dirty="0" smtClean="0"/>
            </a:br>
            <a:r>
              <a:rPr lang="en-US" sz="1800" dirty="0" smtClean="0"/>
              <a:t/>
            </a:r>
            <a:br>
              <a:rPr lang="en-US" sz="1800" dirty="0" smtClean="0"/>
            </a:br>
            <a:r>
              <a:rPr lang="en-US" sz="1800" dirty="0" smtClean="0"/>
              <a:t/>
            </a:r>
            <a:br>
              <a:rPr lang="en-US" sz="1800" dirty="0" smtClean="0"/>
            </a:br>
            <a:r>
              <a:rPr lang="en-US" sz="1800" dirty="0" smtClean="0"/>
              <a:t/>
            </a:r>
            <a:br>
              <a:rPr lang="en-US" sz="1800" dirty="0" smtClean="0"/>
            </a:br>
            <a:r>
              <a:rPr lang="en-US" sz="1800" i="1" dirty="0" smtClean="0"/>
              <a:t/>
            </a:r>
            <a:br>
              <a:rPr lang="en-US" sz="1800" i="1" dirty="0" smtClean="0"/>
            </a:br>
            <a:endParaRPr lang="en-US" sz="1800" dirty="0"/>
          </a:p>
        </p:txBody>
      </p:sp>
      <p:sp>
        <p:nvSpPr>
          <p:cNvPr id="3" name="Subtitle 2"/>
          <p:cNvSpPr>
            <a:spLocks noGrp="1"/>
          </p:cNvSpPr>
          <p:nvPr>
            <p:ph type="subTitle" idx="1"/>
          </p:nvPr>
        </p:nvSpPr>
        <p:spPr>
          <a:xfrm>
            <a:off x="1371600" y="5562600"/>
            <a:ext cx="6400800" cy="76200"/>
          </a:xfrm>
        </p:spPr>
        <p:txBody>
          <a:bodyPr>
            <a:normAutofit fontScale="25000" lnSpcReduction="20000"/>
          </a:bodyPr>
          <a:lstStyle/>
          <a:p>
            <a:endParaRPr lang="en-US" dirty="0"/>
          </a:p>
        </p:txBody>
      </p:sp>
      <p:pic>
        <p:nvPicPr>
          <p:cNvPr id="5122" name="Picture 2" descr="C:\Users\USER\Documents\Youcam\temp grassland 2.jpg"/>
          <p:cNvPicPr>
            <a:picLocks noChangeAspect="1" noChangeArrowheads="1"/>
          </p:cNvPicPr>
          <p:nvPr/>
        </p:nvPicPr>
        <p:blipFill>
          <a:blip r:embed="rId2"/>
          <a:srcRect/>
          <a:stretch>
            <a:fillRect/>
          </a:stretch>
        </p:blipFill>
        <p:spPr bwMode="auto">
          <a:xfrm>
            <a:off x="2438400" y="3276600"/>
            <a:ext cx="4191000" cy="1600200"/>
          </a:xfrm>
          <a:prstGeom prst="rect">
            <a:avLst/>
          </a:prstGeom>
          <a:ln w="88900" cap="sq" cmpd="thickThin">
            <a:solidFill>
              <a:srgbClr val="000000"/>
            </a:solidFill>
            <a:prstDash val="solid"/>
            <a:miter lim="800000"/>
          </a:ln>
          <a:effectLst>
            <a:innerShdw blurRad="76200">
              <a:srgbClr val="000000"/>
            </a:innerShdw>
          </a:effectLst>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C:\Users\USER\Documents\Youcam\temp grassland 3.jpg"/>
          <p:cNvPicPr>
            <a:picLocks noChangeAspect="1" noChangeArrowheads="1"/>
          </p:cNvPicPr>
          <p:nvPr/>
        </p:nvPicPr>
        <p:blipFill>
          <a:blip r:embed="rId2"/>
          <a:srcRect/>
          <a:stretch>
            <a:fillRect/>
          </a:stretch>
        </p:blipFill>
        <p:spPr bwMode="auto">
          <a:xfrm>
            <a:off x="6172200" y="4648200"/>
            <a:ext cx="2619375" cy="1743075"/>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sp>
        <p:nvSpPr>
          <p:cNvPr id="2" name="Title 1"/>
          <p:cNvSpPr>
            <a:spLocks noGrp="1"/>
          </p:cNvSpPr>
          <p:nvPr>
            <p:ph type="ctrTitle"/>
          </p:nvPr>
        </p:nvSpPr>
        <p:spPr>
          <a:xfrm>
            <a:off x="685800" y="2130425"/>
            <a:ext cx="7772400" cy="3813175"/>
          </a:xfrm>
        </p:spPr>
        <p:txBody>
          <a:bodyPr>
            <a:normAutofit fontScale="90000"/>
          </a:bodyPr>
          <a:lstStyle/>
          <a:p>
            <a:pPr algn="l"/>
            <a:r>
              <a:rPr lang="en-US" sz="1800" b="1" dirty="0" smtClean="0">
                <a:latin typeface="+mn-lt"/>
              </a:rPr>
              <a:t>  North American Prairies </a:t>
            </a:r>
            <a:r>
              <a:rPr lang="en-US" sz="1800" dirty="0" smtClean="0">
                <a:latin typeface="+mn-lt"/>
              </a:rPr>
              <a:t>are found in the U.S. A &amp; Canada between the foothills of the</a:t>
            </a:r>
            <a:br>
              <a:rPr lang="en-US" sz="1800" dirty="0" smtClean="0">
                <a:latin typeface="+mn-lt"/>
              </a:rPr>
            </a:br>
            <a:r>
              <a:rPr lang="en-US" sz="1800" dirty="0" smtClean="0">
                <a:latin typeface="+mn-lt"/>
              </a:rPr>
              <a:t>  </a:t>
            </a:r>
            <a:br>
              <a:rPr lang="en-US" sz="1800" dirty="0" smtClean="0">
                <a:latin typeface="+mn-lt"/>
              </a:rPr>
            </a:br>
            <a:r>
              <a:rPr lang="en-US" sz="1800" dirty="0" smtClean="0">
                <a:latin typeface="+mn-lt"/>
              </a:rPr>
              <a:t>  Rockies in the west &amp; the Temperate Deciduous forest biome in the east</a:t>
            </a:r>
            <a:br>
              <a:rPr lang="en-US" sz="1800" dirty="0" smtClean="0">
                <a:latin typeface="+mn-lt"/>
              </a:rPr>
            </a:br>
            <a:r>
              <a:rPr lang="en-US" sz="1800" dirty="0" smtClean="0">
                <a:latin typeface="+mn-lt"/>
              </a:rPr>
              <a:t/>
            </a:r>
            <a:br>
              <a:rPr lang="en-US" sz="1800" dirty="0" smtClean="0">
                <a:latin typeface="+mn-lt"/>
              </a:rPr>
            </a:br>
            <a:r>
              <a:rPr lang="en-US" sz="1800" dirty="0" smtClean="0">
                <a:latin typeface="+mn-lt"/>
              </a:rPr>
              <a:t>              a)  </a:t>
            </a:r>
            <a:r>
              <a:rPr lang="en-US" sz="1800" i="1" dirty="0" smtClean="0">
                <a:latin typeface="+mn-lt"/>
              </a:rPr>
              <a:t>Tall Grass Prairie </a:t>
            </a:r>
            <a:r>
              <a:rPr lang="en-US" sz="1800" dirty="0" smtClean="0">
                <a:latin typeface="+mn-lt"/>
              </a:rPr>
              <a:t>is found in the eastern  part of the Prairies where dominant </a:t>
            </a:r>
            <a:br>
              <a:rPr lang="en-US" sz="1800" dirty="0" smtClean="0">
                <a:latin typeface="+mn-lt"/>
              </a:rPr>
            </a:br>
            <a:r>
              <a:rPr lang="en-US" sz="1800" dirty="0" smtClean="0">
                <a:latin typeface="+mn-lt"/>
              </a:rPr>
              <a:t/>
            </a:r>
            <a:br>
              <a:rPr lang="en-US" sz="1800" dirty="0" smtClean="0">
                <a:latin typeface="+mn-lt"/>
              </a:rPr>
            </a:br>
            <a:r>
              <a:rPr lang="en-US" sz="1800" dirty="0" smtClean="0">
                <a:latin typeface="+mn-lt"/>
              </a:rPr>
              <a:t>                    species are Bluestem &amp; Switch grasses of height 1.5m to 2.5m</a:t>
            </a:r>
            <a:br>
              <a:rPr lang="en-US" sz="1800" dirty="0" smtClean="0">
                <a:latin typeface="+mn-lt"/>
              </a:rPr>
            </a:br>
            <a:r>
              <a:rPr lang="en-US" sz="1800" dirty="0" smtClean="0">
                <a:latin typeface="+mn-lt"/>
              </a:rPr>
              <a:t/>
            </a:r>
            <a:br>
              <a:rPr lang="en-US" sz="1800" dirty="0" smtClean="0">
                <a:latin typeface="+mn-lt"/>
              </a:rPr>
            </a:br>
            <a:r>
              <a:rPr lang="en-US" sz="1800" dirty="0" smtClean="0">
                <a:latin typeface="+mn-lt"/>
              </a:rPr>
              <a:t>              b)  </a:t>
            </a:r>
            <a:r>
              <a:rPr lang="en-US" sz="1800" i="1" dirty="0" smtClean="0">
                <a:latin typeface="+mn-lt"/>
              </a:rPr>
              <a:t>Mixed Prairie  </a:t>
            </a:r>
            <a:r>
              <a:rPr lang="en-US" sz="1800" dirty="0" smtClean="0">
                <a:latin typeface="+mn-lt"/>
              </a:rPr>
              <a:t>extends between the U.S. A-Canada border in the north &amp; Texas </a:t>
            </a:r>
            <a:br>
              <a:rPr lang="en-US" sz="1800" dirty="0" smtClean="0">
                <a:latin typeface="+mn-lt"/>
              </a:rPr>
            </a:br>
            <a:r>
              <a:rPr lang="en-US" sz="1800" dirty="0" smtClean="0">
                <a:latin typeface="+mn-lt"/>
              </a:rPr>
              <a:t/>
            </a:r>
            <a:br>
              <a:rPr lang="en-US" sz="1800" dirty="0" smtClean="0">
                <a:latin typeface="+mn-lt"/>
              </a:rPr>
            </a:br>
            <a:r>
              <a:rPr lang="en-US" sz="1800" dirty="0" smtClean="0">
                <a:latin typeface="+mn-lt"/>
              </a:rPr>
              <a:t>                   in the south. Dominant species are medium grasses of height 0.6m to</a:t>
            </a:r>
            <a:br>
              <a:rPr lang="en-US" sz="1800" dirty="0" smtClean="0">
                <a:latin typeface="+mn-lt"/>
              </a:rPr>
            </a:br>
            <a:r>
              <a:rPr lang="en-US" sz="1800" dirty="0" smtClean="0">
                <a:latin typeface="+mn-lt"/>
              </a:rPr>
              <a:t> </a:t>
            </a:r>
            <a:br>
              <a:rPr lang="en-US" sz="1800" dirty="0" smtClean="0">
                <a:latin typeface="+mn-lt"/>
              </a:rPr>
            </a:br>
            <a:r>
              <a:rPr lang="en-US" sz="1800" dirty="0" smtClean="0">
                <a:latin typeface="+mn-lt"/>
              </a:rPr>
              <a:t>                   1.2m little Bluestem, </a:t>
            </a:r>
            <a:r>
              <a:rPr lang="en-US" sz="1800" dirty="0" err="1" smtClean="0">
                <a:latin typeface="+mn-lt"/>
              </a:rPr>
              <a:t>Needlegrass</a:t>
            </a:r>
            <a:r>
              <a:rPr lang="en-US" sz="1800" dirty="0" smtClean="0">
                <a:latin typeface="+mn-lt"/>
              </a:rPr>
              <a:t>, </a:t>
            </a:r>
            <a:r>
              <a:rPr lang="en-US" sz="1800" dirty="0" err="1" smtClean="0">
                <a:latin typeface="+mn-lt"/>
              </a:rPr>
              <a:t>Junegrass</a:t>
            </a:r>
            <a:r>
              <a:rPr lang="en-US" sz="1800" dirty="0" smtClean="0">
                <a:latin typeface="+mn-lt"/>
              </a:rPr>
              <a:t>; short grasses like </a:t>
            </a:r>
            <a:r>
              <a:rPr lang="en-US" sz="1800" dirty="0" err="1" smtClean="0">
                <a:latin typeface="+mn-lt"/>
              </a:rPr>
              <a:t>Buffalograss</a:t>
            </a:r>
            <a:r>
              <a:rPr lang="en-US" sz="1800" dirty="0" smtClean="0">
                <a:latin typeface="+mn-lt"/>
              </a:rPr>
              <a:t> &amp; </a:t>
            </a:r>
            <a:br>
              <a:rPr lang="en-US" sz="1800" dirty="0" smtClean="0">
                <a:latin typeface="+mn-lt"/>
              </a:rPr>
            </a:br>
            <a:r>
              <a:rPr lang="en-US" sz="1800" dirty="0" smtClean="0">
                <a:latin typeface="+mn-lt"/>
              </a:rPr>
              <a:t/>
            </a:r>
            <a:br>
              <a:rPr lang="en-US" sz="1800" dirty="0" smtClean="0">
                <a:latin typeface="+mn-lt"/>
              </a:rPr>
            </a:br>
            <a:r>
              <a:rPr lang="en-US" sz="1800" dirty="0" smtClean="0">
                <a:latin typeface="+mn-lt"/>
              </a:rPr>
              <a:t>                   Blue </a:t>
            </a:r>
            <a:r>
              <a:rPr lang="en-US" sz="1800" dirty="0" err="1" smtClean="0">
                <a:latin typeface="+mn-lt"/>
              </a:rPr>
              <a:t>gramma</a:t>
            </a:r>
            <a:r>
              <a:rPr lang="en-US" sz="1800" dirty="0" smtClean="0">
                <a:latin typeface="+mn-lt"/>
              </a:rPr>
              <a:t/>
            </a:r>
            <a:br>
              <a:rPr lang="en-US" sz="1800" dirty="0" smtClean="0">
                <a:latin typeface="+mn-lt"/>
              </a:rPr>
            </a:br>
            <a:r>
              <a:rPr lang="en-US" sz="1800" dirty="0" smtClean="0">
                <a:latin typeface="+mn-lt"/>
              </a:rPr>
              <a:t/>
            </a:r>
            <a:br>
              <a:rPr lang="en-US" sz="1800" dirty="0" smtClean="0">
                <a:latin typeface="+mn-lt"/>
              </a:rPr>
            </a:br>
            <a:r>
              <a:rPr lang="en-US" sz="1800" dirty="0" smtClean="0">
                <a:latin typeface="+mn-lt"/>
              </a:rPr>
              <a:t>               c)  </a:t>
            </a:r>
            <a:r>
              <a:rPr lang="en-US" sz="1800" i="1" dirty="0" smtClean="0">
                <a:latin typeface="+mn-lt"/>
              </a:rPr>
              <a:t>Short Grass Prairie </a:t>
            </a:r>
            <a:r>
              <a:rPr lang="en-US" sz="1800" dirty="0" smtClean="0">
                <a:latin typeface="+mn-lt"/>
              </a:rPr>
              <a:t>is found in the western part of the Great Plains &amp; is </a:t>
            </a:r>
            <a:br>
              <a:rPr lang="en-US" sz="1800" dirty="0" smtClean="0">
                <a:latin typeface="+mn-lt"/>
              </a:rPr>
            </a:br>
            <a:r>
              <a:rPr lang="en-US" sz="1800" dirty="0" smtClean="0">
                <a:latin typeface="+mn-lt"/>
              </a:rPr>
              <a:t/>
            </a:r>
            <a:br>
              <a:rPr lang="en-US" sz="1800" dirty="0" smtClean="0">
                <a:latin typeface="+mn-lt"/>
              </a:rPr>
            </a:br>
            <a:r>
              <a:rPr lang="en-US" sz="1800" dirty="0" smtClean="0">
                <a:latin typeface="+mn-lt"/>
              </a:rPr>
              <a:t>                    dominated by short grasses of height of  about 0.6m</a:t>
            </a:r>
            <a:br>
              <a:rPr lang="en-US" sz="1800" dirty="0" smtClean="0">
                <a:latin typeface="+mn-lt"/>
              </a:rPr>
            </a:br>
            <a:r>
              <a:rPr lang="en-US" sz="1800" dirty="0" smtClean="0">
                <a:latin typeface="+mn-lt"/>
              </a:rPr>
              <a:t/>
            </a:r>
            <a:br>
              <a:rPr lang="en-US" sz="1800" dirty="0" smtClean="0">
                <a:latin typeface="+mn-lt"/>
              </a:rPr>
            </a:br>
            <a:r>
              <a:rPr lang="en-US" sz="1800" dirty="0" smtClean="0">
                <a:latin typeface="+mn-lt"/>
              </a:rPr>
              <a:t/>
            </a:r>
            <a:br>
              <a:rPr lang="en-US" sz="1800" dirty="0" smtClean="0">
                <a:latin typeface="+mn-lt"/>
              </a:rPr>
            </a:br>
            <a:r>
              <a:rPr lang="en-US" sz="1800" dirty="0" smtClean="0">
                <a:latin typeface="+mn-lt"/>
              </a:rPr>
              <a:t/>
            </a:r>
            <a:br>
              <a:rPr lang="en-US" sz="1800" dirty="0" smtClean="0">
                <a:latin typeface="+mn-lt"/>
              </a:rPr>
            </a:br>
            <a:r>
              <a:rPr lang="en-US" sz="1800" b="1" dirty="0" smtClean="0">
                <a:latin typeface="+mn-lt"/>
              </a:rPr>
              <a:t/>
            </a:r>
            <a:br>
              <a:rPr lang="en-US" sz="1800" b="1" dirty="0" smtClean="0">
                <a:latin typeface="+mn-lt"/>
              </a:rPr>
            </a:br>
            <a:r>
              <a:rPr lang="en-US" sz="1600" b="1" dirty="0" smtClean="0">
                <a:latin typeface="+mn-lt"/>
              </a:rPr>
              <a:t/>
            </a:r>
            <a:br>
              <a:rPr lang="en-US" sz="1600" b="1" dirty="0" smtClean="0">
                <a:latin typeface="+mn-lt"/>
              </a:rPr>
            </a:br>
            <a:r>
              <a:rPr lang="en-US" sz="1600" b="1" dirty="0" smtClean="0">
                <a:latin typeface="+mn-lt"/>
              </a:rPr>
              <a:t/>
            </a:r>
            <a:br>
              <a:rPr lang="en-US" sz="1600" b="1" dirty="0" smtClean="0">
                <a:latin typeface="+mn-lt"/>
              </a:rPr>
            </a:br>
            <a:endParaRPr lang="en-US" sz="1600" b="1" dirty="0">
              <a:latin typeface="+mn-lt"/>
            </a:endParaRPr>
          </a:p>
        </p:txBody>
      </p:sp>
      <p:sp>
        <p:nvSpPr>
          <p:cNvPr id="3" name="Subtitle 2"/>
          <p:cNvSpPr>
            <a:spLocks noGrp="1"/>
          </p:cNvSpPr>
          <p:nvPr>
            <p:ph type="subTitle" idx="1"/>
          </p:nvPr>
        </p:nvSpPr>
        <p:spPr>
          <a:xfrm flipV="1">
            <a:off x="1371600" y="5638800"/>
            <a:ext cx="6400800" cy="457200"/>
          </a:xfrm>
        </p:spPr>
        <p:txBody>
          <a:bodyPr>
            <a:normAutofit fontScale="85000" lnSpcReduction="20000"/>
          </a:bodyPr>
          <a:lstStyle/>
          <a:p>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81001"/>
            <a:ext cx="7772400" cy="5105400"/>
          </a:xfrm>
        </p:spPr>
        <p:txBody>
          <a:bodyPr>
            <a:normAutofit/>
          </a:bodyPr>
          <a:lstStyle/>
          <a:p>
            <a:pPr algn="l"/>
            <a:r>
              <a:rPr lang="en-US" sz="1600" b="1" dirty="0" smtClean="0">
                <a:latin typeface="+mn-lt"/>
              </a:rPr>
              <a:t>South American Pampas </a:t>
            </a:r>
            <a:r>
              <a:rPr lang="en-US" sz="1600" dirty="0" smtClean="0">
                <a:latin typeface="+mn-lt"/>
              </a:rPr>
              <a:t> are found in 15% of total area of  Argentina</a:t>
            </a:r>
            <a:br>
              <a:rPr lang="en-US" sz="1600" dirty="0" smtClean="0">
                <a:latin typeface="+mn-lt"/>
              </a:rPr>
            </a:br>
            <a:r>
              <a:rPr lang="en-US" sz="1600" dirty="0" smtClean="0">
                <a:latin typeface="+mn-lt"/>
              </a:rPr>
              <a:t/>
            </a:r>
            <a:br>
              <a:rPr lang="en-US" sz="1600" dirty="0" smtClean="0">
                <a:latin typeface="+mn-lt"/>
              </a:rPr>
            </a:br>
            <a:r>
              <a:rPr lang="en-US" sz="1600" dirty="0" smtClean="0">
                <a:latin typeface="+mn-lt"/>
              </a:rPr>
              <a:t>                            a) </a:t>
            </a:r>
            <a:r>
              <a:rPr lang="en-US" sz="1600" i="1" dirty="0" smtClean="0">
                <a:latin typeface="+mn-lt"/>
              </a:rPr>
              <a:t>Humid Pampas  </a:t>
            </a:r>
            <a:r>
              <a:rPr lang="en-US" sz="1600" dirty="0" smtClean="0">
                <a:latin typeface="+mn-lt"/>
              </a:rPr>
              <a:t>are found in eastern part of Argentina; </a:t>
            </a:r>
            <a:r>
              <a:rPr lang="en-US" sz="1600" dirty="0" err="1" smtClean="0">
                <a:latin typeface="+mn-lt"/>
              </a:rPr>
              <a:t>characterised</a:t>
            </a:r>
            <a:r>
              <a:rPr lang="en-US" sz="1600" dirty="0" smtClean="0">
                <a:latin typeface="+mn-lt"/>
              </a:rPr>
              <a:t> by </a:t>
            </a:r>
            <a:br>
              <a:rPr lang="en-US" sz="1600" dirty="0" smtClean="0">
                <a:latin typeface="+mn-lt"/>
              </a:rPr>
            </a:br>
            <a:r>
              <a:rPr lang="en-US" sz="1600" dirty="0" smtClean="0">
                <a:latin typeface="+mn-lt"/>
              </a:rPr>
              <a:t/>
            </a:r>
            <a:br>
              <a:rPr lang="en-US" sz="1600" dirty="0" smtClean="0">
                <a:latin typeface="+mn-lt"/>
              </a:rPr>
            </a:br>
            <a:r>
              <a:rPr lang="en-US" sz="1600" dirty="0" smtClean="0">
                <a:latin typeface="+mn-lt"/>
              </a:rPr>
              <a:t>                                 tall grasses.</a:t>
            </a:r>
            <a:br>
              <a:rPr lang="en-US" sz="1600" dirty="0" smtClean="0">
                <a:latin typeface="+mn-lt"/>
              </a:rPr>
            </a:br>
            <a:r>
              <a:rPr lang="en-US" sz="1600" dirty="0" smtClean="0">
                <a:latin typeface="+mn-lt"/>
              </a:rPr>
              <a:t/>
            </a:r>
            <a:br>
              <a:rPr lang="en-US" sz="1600" dirty="0" smtClean="0">
                <a:latin typeface="+mn-lt"/>
              </a:rPr>
            </a:br>
            <a:r>
              <a:rPr lang="en-US" sz="1600" dirty="0" smtClean="0">
                <a:latin typeface="+mn-lt"/>
              </a:rPr>
              <a:t>                            b)  Sub-humid Pampas are found in the western part of Argentina: </a:t>
            </a:r>
            <a:br>
              <a:rPr lang="en-US" sz="1600" dirty="0" smtClean="0">
                <a:latin typeface="+mn-lt"/>
              </a:rPr>
            </a:br>
            <a:r>
              <a:rPr lang="en-US" sz="1600" dirty="0" smtClean="0">
                <a:latin typeface="+mn-lt"/>
              </a:rPr>
              <a:t/>
            </a:r>
            <a:br>
              <a:rPr lang="en-US" sz="1600" dirty="0" smtClean="0">
                <a:latin typeface="+mn-lt"/>
              </a:rPr>
            </a:br>
            <a:r>
              <a:rPr lang="en-US" sz="1600" dirty="0" smtClean="0">
                <a:latin typeface="+mn-lt"/>
              </a:rPr>
              <a:t>                             </a:t>
            </a:r>
            <a:r>
              <a:rPr lang="en-US" sz="1600" dirty="0" err="1" smtClean="0">
                <a:latin typeface="+mn-lt"/>
              </a:rPr>
              <a:t>characterised</a:t>
            </a:r>
            <a:r>
              <a:rPr lang="en-US" sz="1600" dirty="0" smtClean="0">
                <a:latin typeface="+mn-lt"/>
              </a:rPr>
              <a:t> by  short grasses.</a:t>
            </a:r>
            <a:br>
              <a:rPr lang="en-US" sz="1600" dirty="0" smtClean="0">
                <a:latin typeface="+mn-lt"/>
              </a:rPr>
            </a:br>
            <a:r>
              <a:rPr lang="en-US" sz="1600" dirty="0" smtClean="0">
                <a:latin typeface="+mn-lt"/>
              </a:rPr>
              <a:t/>
            </a:r>
            <a:br>
              <a:rPr lang="en-US" sz="1600" dirty="0" smtClean="0">
                <a:latin typeface="+mn-lt"/>
              </a:rPr>
            </a:br>
            <a:r>
              <a:rPr lang="en-US" sz="1600" dirty="0" smtClean="0">
                <a:latin typeface="+mn-lt"/>
              </a:rPr>
              <a:t> Important species of grasses are </a:t>
            </a:r>
            <a:r>
              <a:rPr lang="en-US" sz="1600" dirty="0" err="1" smtClean="0">
                <a:latin typeface="+mn-lt"/>
              </a:rPr>
              <a:t>Briza</a:t>
            </a:r>
            <a:r>
              <a:rPr lang="en-US" sz="1600" dirty="0" smtClean="0">
                <a:latin typeface="+mn-lt"/>
              </a:rPr>
              <a:t>, </a:t>
            </a:r>
            <a:r>
              <a:rPr lang="en-US" sz="1600" dirty="0" err="1" smtClean="0">
                <a:latin typeface="+mn-lt"/>
              </a:rPr>
              <a:t>Bromus</a:t>
            </a:r>
            <a:r>
              <a:rPr lang="en-US" sz="1600" dirty="0" smtClean="0">
                <a:latin typeface="+mn-lt"/>
              </a:rPr>
              <a:t>,  </a:t>
            </a:r>
            <a:r>
              <a:rPr lang="en-US" sz="1600" dirty="0" err="1" smtClean="0">
                <a:latin typeface="+mn-lt"/>
              </a:rPr>
              <a:t>Panicum,Paspalam</a:t>
            </a:r>
            <a:r>
              <a:rPr lang="en-US" sz="1600" dirty="0" smtClean="0">
                <a:latin typeface="+mn-lt"/>
              </a:rPr>
              <a:t>, </a:t>
            </a:r>
            <a:r>
              <a:rPr lang="en-US" sz="1600" dirty="0" err="1" smtClean="0">
                <a:latin typeface="+mn-lt"/>
              </a:rPr>
              <a:t>Lolium</a:t>
            </a:r>
            <a:r>
              <a:rPr lang="en-US" sz="1600" dirty="0" smtClean="0">
                <a:latin typeface="+mn-lt"/>
              </a:rPr>
              <a:t>  etc.    </a:t>
            </a:r>
            <a:br>
              <a:rPr lang="en-US" sz="1600" dirty="0" smtClean="0">
                <a:latin typeface="+mn-lt"/>
              </a:rPr>
            </a:br>
            <a:r>
              <a:rPr lang="en-US" sz="1600" dirty="0" smtClean="0">
                <a:latin typeface="+mn-lt"/>
              </a:rPr>
              <a:t/>
            </a:r>
            <a:br>
              <a:rPr lang="en-US" sz="1600" dirty="0" smtClean="0">
                <a:latin typeface="+mn-lt"/>
              </a:rPr>
            </a:br>
            <a:r>
              <a:rPr lang="en-US" sz="1600" dirty="0" smtClean="0">
                <a:latin typeface="+mn-lt"/>
              </a:rPr>
              <a:t>Man has introduced Lucerne plant belonging to leguminous species; used as food for </a:t>
            </a:r>
            <a:br>
              <a:rPr lang="en-US" sz="1600" dirty="0" smtClean="0">
                <a:latin typeface="+mn-lt"/>
              </a:rPr>
            </a:br>
            <a:r>
              <a:rPr lang="en-US" sz="1600" dirty="0" smtClean="0">
                <a:latin typeface="+mn-lt"/>
              </a:rPr>
              <a:t/>
            </a:r>
            <a:br>
              <a:rPr lang="en-US" sz="1600" dirty="0" smtClean="0">
                <a:latin typeface="+mn-lt"/>
              </a:rPr>
            </a:br>
            <a:r>
              <a:rPr lang="en-US" sz="1600" dirty="0" smtClean="0">
                <a:latin typeface="+mn-lt"/>
              </a:rPr>
              <a:t>animals .</a:t>
            </a:r>
            <a:br>
              <a:rPr lang="en-US" sz="1600" dirty="0" smtClean="0">
                <a:latin typeface="+mn-lt"/>
              </a:rPr>
            </a:br>
            <a:r>
              <a:rPr lang="en-US" sz="1600" dirty="0" smtClean="0">
                <a:latin typeface="+mn-lt"/>
              </a:rPr>
              <a:t>                     </a:t>
            </a:r>
            <a:endParaRPr lang="en-US" sz="1600" b="1" dirty="0">
              <a:latin typeface="+mn-lt"/>
            </a:endParaRPr>
          </a:p>
        </p:txBody>
      </p:sp>
      <p:sp>
        <p:nvSpPr>
          <p:cNvPr id="3" name="Subtitle 2"/>
          <p:cNvSpPr>
            <a:spLocks noGrp="1"/>
          </p:cNvSpPr>
          <p:nvPr>
            <p:ph type="subTitle" idx="1"/>
          </p:nvPr>
        </p:nvSpPr>
        <p:spPr>
          <a:xfrm>
            <a:off x="1371600" y="5562600"/>
            <a:ext cx="6400800" cy="76200"/>
          </a:xfrm>
        </p:spPr>
        <p:txBody>
          <a:bodyPr>
            <a:normAutofit fontScale="25000" lnSpcReduction="20000"/>
          </a:bodyPr>
          <a:lstStyle/>
          <a:p>
            <a:endParaRPr lang="en-US" dirty="0"/>
          </a:p>
        </p:txBody>
      </p:sp>
      <p:pic>
        <p:nvPicPr>
          <p:cNvPr id="3074" name="Picture 2" descr="C:\Users\USER\Documents\Youcam\temp grassland 4.jpg"/>
          <p:cNvPicPr>
            <a:picLocks noChangeAspect="1" noChangeArrowheads="1"/>
          </p:cNvPicPr>
          <p:nvPr/>
        </p:nvPicPr>
        <p:blipFill>
          <a:blip r:embed="rId2"/>
          <a:srcRect/>
          <a:stretch>
            <a:fillRect/>
          </a:stretch>
        </p:blipFill>
        <p:spPr bwMode="auto">
          <a:xfrm>
            <a:off x="2438400" y="4343400"/>
            <a:ext cx="3657600" cy="1600200"/>
          </a:xfrm>
          <a:prstGeom prst="rect">
            <a:avLst/>
          </a:prstGeom>
          <a:ln w="88900" cap="sq" cmpd="thickThin">
            <a:solidFill>
              <a:srgbClr val="000000"/>
            </a:solidFill>
            <a:prstDash val="solid"/>
            <a:miter lim="800000"/>
          </a:ln>
          <a:effectLst>
            <a:innerShdw blurRad="76200">
              <a:srgbClr val="000000"/>
            </a:innerShdw>
          </a:effectLst>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09601"/>
            <a:ext cx="7772400" cy="5638800"/>
          </a:xfrm>
        </p:spPr>
        <p:txBody>
          <a:bodyPr>
            <a:noAutofit/>
          </a:bodyPr>
          <a:lstStyle/>
          <a:p>
            <a:pPr algn="l"/>
            <a:r>
              <a:rPr lang="en-US" sz="1600" b="1" dirty="0" smtClean="0"/>
              <a:t>African </a:t>
            </a:r>
            <a:r>
              <a:rPr lang="en-US" sz="1600" b="1" dirty="0" err="1" smtClean="0"/>
              <a:t>Veld</a:t>
            </a:r>
            <a:r>
              <a:rPr lang="en-US" sz="1600" b="1" dirty="0" smtClean="0"/>
              <a:t>  </a:t>
            </a:r>
            <a:r>
              <a:rPr lang="en-US" sz="1600" dirty="0" smtClean="0"/>
              <a:t>has developed on plateau land of south-eastern Africa. </a:t>
            </a:r>
            <a:br>
              <a:rPr lang="en-US" sz="1600" dirty="0" smtClean="0"/>
            </a:br>
            <a:r>
              <a:rPr lang="en-US" sz="1600" dirty="0" smtClean="0"/>
              <a:t/>
            </a:r>
            <a:br>
              <a:rPr lang="en-US" sz="1600" dirty="0" smtClean="0"/>
            </a:br>
            <a:r>
              <a:rPr lang="en-US" sz="1600" dirty="0" smtClean="0"/>
              <a:t>                         a)  </a:t>
            </a:r>
            <a:r>
              <a:rPr lang="en-US" sz="1600" i="1" dirty="0" err="1" smtClean="0"/>
              <a:t>Themeda</a:t>
            </a:r>
            <a:r>
              <a:rPr lang="en-US" sz="1600" i="1" dirty="0" smtClean="0"/>
              <a:t> </a:t>
            </a:r>
            <a:r>
              <a:rPr lang="en-US" sz="1600" i="1" dirty="0" err="1" smtClean="0"/>
              <a:t>Veld</a:t>
            </a:r>
            <a:r>
              <a:rPr lang="en-US" sz="1600" i="1" dirty="0" smtClean="0"/>
              <a:t>  </a:t>
            </a:r>
            <a:r>
              <a:rPr lang="en-US" sz="1600" dirty="0" smtClean="0"/>
              <a:t>is found at an altitude ranging from 1500m to 1700m </a:t>
            </a:r>
            <a:br>
              <a:rPr lang="en-US" sz="1600" dirty="0" smtClean="0"/>
            </a:br>
            <a:r>
              <a:rPr lang="en-US" sz="1600" dirty="0" smtClean="0"/>
              <a:t/>
            </a:r>
            <a:br>
              <a:rPr lang="en-US" sz="1600" dirty="0" smtClean="0"/>
            </a:br>
            <a:r>
              <a:rPr lang="en-US" sz="1600" dirty="0" smtClean="0"/>
              <a:t>                               where mean annual precipitation is  65 to 75 cm. Red Grasses is the </a:t>
            </a:r>
            <a:br>
              <a:rPr lang="en-US" sz="1600" dirty="0" smtClean="0"/>
            </a:br>
            <a:r>
              <a:rPr lang="en-US" sz="1600" dirty="0" smtClean="0"/>
              <a:t/>
            </a:r>
            <a:br>
              <a:rPr lang="en-US" sz="1600" dirty="0" smtClean="0"/>
            </a:br>
            <a:r>
              <a:rPr lang="en-US" sz="1600" dirty="0" smtClean="0"/>
              <a:t>                               dominant species</a:t>
            </a:r>
            <a:br>
              <a:rPr lang="en-US" sz="1600" dirty="0" smtClean="0"/>
            </a:br>
            <a:r>
              <a:rPr lang="en-US" sz="1600" dirty="0" smtClean="0"/>
              <a:t/>
            </a:r>
            <a:br>
              <a:rPr lang="en-US" sz="1600" dirty="0" smtClean="0"/>
            </a:br>
            <a:r>
              <a:rPr lang="en-US" sz="1600" dirty="0" smtClean="0"/>
              <a:t>                          b</a:t>
            </a:r>
            <a:r>
              <a:rPr lang="en-US" sz="1600" i="1" dirty="0" smtClean="0"/>
              <a:t>) Sour </a:t>
            </a:r>
            <a:r>
              <a:rPr lang="en-US" sz="1600" i="1" dirty="0" err="1" smtClean="0"/>
              <a:t>Veld</a:t>
            </a:r>
            <a:r>
              <a:rPr lang="en-US" sz="1600" i="1" dirty="0" smtClean="0"/>
              <a:t> </a:t>
            </a:r>
            <a:r>
              <a:rPr lang="en-US" sz="1600" dirty="0" smtClean="0"/>
              <a:t>represents those areas of </a:t>
            </a:r>
            <a:r>
              <a:rPr lang="en-US" sz="1600" dirty="0" err="1" smtClean="0"/>
              <a:t>Themeda</a:t>
            </a:r>
            <a:r>
              <a:rPr lang="en-US" sz="1600" dirty="0" smtClean="0"/>
              <a:t> </a:t>
            </a:r>
            <a:r>
              <a:rPr lang="en-US" sz="1600" dirty="0" err="1" smtClean="0"/>
              <a:t>Veld</a:t>
            </a:r>
            <a:r>
              <a:rPr lang="en-US" sz="1600" dirty="0" smtClean="0"/>
              <a:t> which are dominated by</a:t>
            </a:r>
            <a:br>
              <a:rPr lang="en-US" sz="1600" dirty="0" smtClean="0"/>
            </a:br>
            <a:r>
              <a:rPr lang="en-US" sz="1600" dirty="0" smtClean="0"/>
              <a:t/>
            </a:r>
            <a:br>
              <a:rPr lang="en-US" sz="1600" dirty="0" smtClean="0"/>
            </a:br>
            <a:r>
              <a:rPr lang="en-US" sz="1600" dirty="0" smtClean="0"/>
              <a:t>                               less important grasses like </a:t>
            </a:r>
            <a:r>
              <a:rPr lang="en-US" sz="1600" dirty="0" err="1" smtClean="0"/>
              <a:t>Aristida</a:t>
            </a:r>
            <a:r>
              <a:rPr lang="en-US" sz="1600" dirty="0" smtClean="0"/>
              <a:t>, </a:t>
            </a:r>
            <a:r>
              <a:rPr lang="en-US" sz="1600" dirty="0" err="1" smtClean="0"/>
              <a:t>Eragrostis</a:t>
            </a:r>
            <a:r>
              <a:rPr lang="en-US" sz="1600" dirty="0" smtClean="0"/>
              <a:t> &amp; </a:t>
            </a:r>
            <a:r>
              <a:rPr lang="en-US" sz="1600" dirty="0" err="1" smtClean="0"/>
              <a:t>Hyparrhenia</a:t>
            </a:r>
            <a:r>
              <a:rPr lang="en-US" sz="1600" dirty="0" smtClean="0"/>
              <a:t/>
            </a:r>
            <a:br>
              <a:rPr lang="en-US" sz="1600" dirty="0" smtClean="0"/>
            </a:br>
            <a:r>
              <a:rPr lang="en-US" sz="1600" dirty="0" smtClean="0"/>
              <a:t/>
            </a:r>
            <a:br>
              <a:rPr lang="en-US" sz="1600" dirty="0" smtClean="0"/>
            </a:br>
            <a:r>
              <a:rPr lang="en-US" sz="1600" dirty="0" smtClean="0"/>
              <a:t>                           c) Alpine </a:t>
            </a:r>
            <a:r>
              <a:rPr lang="en-US" sz="1600" dirty="0" err="1" smtClean="0"/>
              <a:t>Veld</a:t>
            </a:r>
            <a:r>
              <a:rPr lang="en-US" sz="1600" dirty="0" smtClean="0"/>
              <a:t> is found over relatively higher altitudes of 2000m to 2500m of </a:t>
            </a:r>
            <a:br>
              <a:rPr lang="en-US" sz="1600" dirty="0" smtClean="0"/>
            </a:br>
            <a:r>
              <a:rPr lang="en-US" sz="1600" dirty="0" smtClean="0"/>
              <a:t/>
            </a:r>
            <a:br>
              <a:rPr lang="en-US" sz="1600" dirty="0" smtClean="0"/>
            </a:br>
            <a:r>
              <a:rPr lang="en-US" sz="1600" dirty="0" smtClean="0"/>
              <a:t>                               </a:t>
            </a:r>
            <a:r>
              <a:rPr lang="en-US" sz="1600" dirty="0" err="1" smtClean="0"/>
              <a:t>Drakensberg</a:t>
            </a:r>
            <a:r>
              <a:rPr lang="en-US" sz="1600" dirty="0" smtClean="0"/>
              <a:t> Mt. where </a:t>
            </a:r>
            <a:r>
              <a:rPr lang="en-US" sz="1600" dirty="0" err="1" smtClean="0"/>
              <a:t>Themeda</a:t>
            </a:r>
            <a:r>
              <a:rPr lang="en-US" sz="1600" dirty="0" smtClean="0"/>
              <a:t> grasses are mixed with </a:t>
            </a:r>
            <a:r>
              <a:rPr lang="en-US" sz="1600" dirty="0" err="1" smtClean="0"/>
              <a:t>Festica</a:t>
            </a:r>
            <a:r>
              <a:rPr lang="en-US" sz="1600" dirty="0" smtClean="0"/>
              <a:t> &amp; </a:t>
            </a:r>
            <a:r>
              <a:rPr lang="en-US" sz="1600" dirty="0" err="1" smtClean="0"/>
              <a:t>Bromus</a:t>
            </a: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r>
              <a:rPr lang="en-US" sz="1600" dirty="0" smtClean="0"/>
              <a:t/>
            </a:r>
            <a:br>
              <a:rPr lang="en-US" sz="1600" dirty="0" smtClean="0"/>
            </a:br>
            <a:endParaRPr lang="en-US" sz="1600" dirty="0"/>
          </a:p>
        </p:txBody>
      </p:sp>
      <p:sp>
        <p:nvSpPr>
          <p:cNvPr id="3" name="Subtitle 2"/>
          <p:cNvSpPr>
            <a:spLocks noGrp="1"/>
          </p:cNvSpPr>
          <p:nvPr>
            <p:ph type="subTitle" idx="1"/>
          </p:nvPr>
        </p:nvSpPr>
        <p:spPr>
          <a:xfrm flipV="1">
            <a:off x="1371600" y="5638799"/>
            <a:ext cx="6400800" cy="45719"/>
          </a:xfrm>
        </p:spPr>
        <p:txBody>
          <a:bodyPr>
            <a:normAutofit fontScale="25000" lnSpcReduction="20000"/>
          </a:bodyPr>
          <a:lstStyle/>
          <a:p>
            <a:endParaRPr lang="en-US" dirty="0"/>
          </a:p>
        </p:txBody>
      </p:sp>
      <p:pic>
        <p:nvPicPr>
          <p:cNvPr id="2050" name="Picture 2" descr="C:\Users\USER\Documents\Youcam\temp grassland 5.jpg"/>
          <p:cNvPicPr>
            <a:picLocks noChangeAspect="1" noChangeArrowheads="1"/>
          </p:cNvPicPr>
          <p:nvPr/>
        </p:nvPicPr>
        <p:blipFill>
          <a:blip r:embed="rId2"/>
          <a:srcRect/>
          <a:stretch>
            <a:fillRect/>
          </a:stretch>
        </p:blipFill>
        <p:spPr bwMode="auto">
          <a:xfrm>
            <a:off x="2362200" y="4572000"/>
            <a:ext cx="3733800" cy="1743075"/>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USER\Documents\Youcam\temp grassland 6.jpg"/>
          <p:cNvPicPr>
            <a:picLocks noChangeAspect="1" noChangeArrowheads="1"/>
          </p:cNvPicPr>
          <p:nvPr/>
        </p:nvPicPr>
        <p:blipFill>
          <a:blip r:embed="rId2"/>
          <a:srcRect/>
          <a:stretch>
            <a:fillRect/>
          </a:stretch>
        </p:blipFill>
        <p:spPr bwMode="auto">
          <a:xfrm>
            <a:off x="152400" y="2743200"/>
            <a:ext cx="1676400" cy="1676400"/>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sp>
        <p:nvSpPr>
          <p:cNvPr id="2" name="Title 1"/>
          <p:cNvSpPr>
            <a:spLocks noGrp="1"/>
          </p:cNvSpPr>
          <p:nvPr>
            <p:ph type="ctrTitle"/>
          </p:nvPr>
        </p:nvSpPr>
        <p:spPr>
          <a:xfrm>
            <a:off x="685800" y="1143000"/>
            <a:ext cx="7772400" cy="4191000"/>
          </a:xfrm>
        </p:spPr>
        <p:txBody>
          <a:bodyPr>
            <a:noAutofit/>
          </a:bodyPr>
          <a:lstStyle/>
          <a:p>
            <a:pPr algn="l"/>
            <a:r>
              <a:rPr lang="en-US" sz="1600" b="1" dirty="0" smtClean="0">
                <a:latin typeface="+mn-lt"/>
              </a:rPr>
              <a:t>Australian Downs </a:t>
            </a:r>
            <a:r>
              <a:rPr lang="en-US" sz="1600" dirty="0" smtClean="0">
                <a:latin typeface="+mn-lt"/>
              </a:rPr>
              <a:t>have developed in the south-eastern parts of Australia &amp; northern part of</a:t>
            </a:r>
            <a:br>
              <a:rPr lang="en-US" sz="1600" dirty="0" smtClean="0">
                <a:latin typeface="+mn-lt"/>
              </a:rPr>
            </a:br>
            <a:r>
              <a:rPr lang="en-US" sz="1600" dirty="0" smtClean="0">
                <a:latin typeface="+mn-lt"/>
              </a:rPr>
              <a:t/>
            </a:r>
            <a:br>
              <a:rPr lang="en-US" sz="1600" dirty="0" smtClean="0">
                <a:latin typeface="+mn-lt"/>
              </a:rPr>
            </a:br>
            <a:r>
              <a:rPr lang="en-US" sz="1600" dirty="0" smtClean="0">
                <a:latin typeface="+mn-lt"/>
              </a:rPr>
              <a:t> Tasmania.</a:t>
            </a:r>
            <a:br>
              <a:rPr lang="en-US" sz="1600" dirty="0" smtClean="0">
                <a:latin typeface="+mn-lt"/>
              </a:rPr>
            </a:br>
            <a:r>
              <a:rPr lang="en-US" sz="1600" dirty="0" smtClean="0">
                <a:latin typeface="+mn-lt"/>
              </a:rPr>
              <a:t> </a:t>
            </a:r>
            <a:br>
              <a:rPr lang="en-US" sz="1600" dirty="0" smtClean="0">
                <a:latin typeface="+mn-lt"/>
              </a:rPr>
            </a:br>
            <a:r>
              <a:rPr lang="en-US" sz="1600" dirty="0" smtClean="0">
                <a:latin typeface="+mn-lt"/>
              </a:rPr>
              <a:t>                              a)  </a:t>
            </a:r>
            <a:r>
              <a:rPr lang="en-US" sz="1600" i="1" dirty="0" smtClean="0">
                <a:latin typeface="+mn-lt"/>
              </a:rPr>
              <a:t>Temperate Tall Grasslands </a:t>
            </a:r>
            <a:r>
              <a:rPr lang="en-US" sz="1600" dirty="0" smtClean="0">
                <a:latin typeface="+mn-lt"/>
              </a:rPr>
              <a:t>have developed in a region which extends </a:t>
            </a:r>
            <a:br>
              <a:rPr lang="en-US" sz="1600" dirty="0" smtClean="0">
                <a:latin typeface="+mn-lt"/>
              </a:rPr>
            </a:br>
            <a:r>
              <a:rPr lang="en-US" sz="1600" dirty="0" smtClean="0">
                <a:latin typeface="+mn-lt"/>
              </a:rPr>
              <a:t/>
            </a:r>
            <a:br>
              <a:rPr lang="en-US" sz="1600" dirty="0" smtClean="0">
                <a:latin typeface="+mn-lt"/>
              </a:rPr>
            </a:br>
            <a:r>
              <a:rPr lang="en-US" sz="1600" dirty="0" smtClean="0">
                <a:latin typeface="+mn-lt"/>
              </a:rPr>
              <a:t>                                    from the eastern coastal lands of New South Wales to Victoria and </a:t>
            </a:r>
            <a:br>
              <a:rPr lang="en-US" sz="1600" dirty="0" smtClean="0">
                <a:latin typeface="+mn-lt"/>
              </a:rPr>
            </a:br>
            <a:r>
              <a:rPr lang="en-US" sz="1600" dirty="0" smtClean="0">
                <a:latin typeface="+mn-lt"/>
              </a:rPr>
              <a:t/>
            </a:r>
            <a:br>
              <a:rPr lang="en-US" sz="1600" dirty="0" smtClean="0">
                <a:latin typeface="+mn-lt"/>
              </a:rPr>
            </a:br>
            <a:r>
              <a:rPr lang="en-US" sz="1600" dirty="0" smtClean="0">
                <a:latin typeface="+mn-lt"/>
              </a:rPr>
              <a:t>                                     eastern Tasmania; important grasses are </a:t>
            </a:r>
            <a:r>
              <a:rPr lang="en-US" sz="1600" dirty="0" err="1" smtClean="0">
                <a:latin typeface="+mn-lt"/>
              </a:rPr>
              <a:t>Pota</a:t>
            </a:r>
            <a:r>
              <a:rPr lang="en-US" sz="1600" dirty="0" smtClean="0">
                <a:latin typeface="+mn-lt"/>
              </a:rPr>
              <a:t> tussock , </a:t>
            </a:r>
            <a:r>
              <a:rPr lang="en-US" sz="1600" dirty="0" err="1" smtClean="0">
                <a:latin typeface="+mn-lt"/>
              </a:rPr>
              <a:t>Danthonia</a:t>
            </a:r>
            <a:r>
              <a:rPr lang="en-US" sz="1600" dirty="0" smtClean="0">
                <a:latin typeface="+mn-lt"/>
              </a:rPr>
              <a:t> </a:t>
            </a:r>
            <a:br>
              <a:rPr lang="en-US" sz="1600" dirty="0" smtClean="0">
                <a:latin typeface="+mn-lt"/>
              </a:rPr>
            </a:br>
            <a:r>
              <a:rPr lang="en-US" sz="1600" dirty="0" smtClean="0">
                <a:latin typeface="+mn-lt"/>
              </a:rPr>
              <a:t/>
            </a:r>
            <a:br>
              <a:rPr lang="en-US" sz="1600" dirty="0" smtClean="0">
                <a:latin typeface="+mn-lt"/>
              </a:rPr>
            </a:br>
            <a:r>
              <a:rPr lang="en-US" sz="1600" dirty="0" smtClean="0">
                <a:latin typeface="+mn-lt"/>
              </a:rPr>
              <a:t>                                      </a:t>
            </a:r>
            <a:r>
              <a:rPr lang="en-US" sz="1600" dirty="0" err="1" smtClean="0">
                <a:latin typeface="+mn-lt"/>
              </a:rPr>
              <a:t>pallida</a:t>
            </a:r>
            <a:r>
              <a:rPr lang="en-US" sz="1600" dirty="0" smtClean="0">
                <a:latin typeface="+mn-lt"/>
              </a:rPr>
              <a:t> &amp; </a:t>
            </a:r>
            <a:r>
              <a:rPr lang="en-US" sz="1600" dirty="0" err="1" smtClean="0">
                <a:latin typeface="+mn-lt"/>
              </a:rPr>
              <a:t>Themeda</a:t>
            </a:r>
            <a:r>
              <a:rPr lang="en-US" sz="1600" dirty="0" smtClean="0">
                <a:latin typeface="+mn-lt"/>
              </a:rPr>
              <a:t>  </a:t>
            </a:r>
            <a:r>
              <a:rPr lang="en-US" sz="1600" dirty="0" err="1" smtClean="0">
                <a:latin typeface="+mn-lt"/>
              </a:rPr>
              <a:t>australia</a:t>
            </a:r>
            <a:r>
              <a:rPr lang="en-US" sz="1600" dirty="0" smtClean="0">
                <a:latin typeface="+mn-lt"/>
              </a:rPr>
              <a:t> (Kangaroo grass).</a:t>
            </a:r>
            <a:br>
              <a:rPr lang="en-US" sz="1600" dirty="0" smtClean="0">
                <a:latin typeface="+mn-lt"/>
              </a:rPr>
            </a:br>
            <a:r>
              <a:rPr lang="en-US" sz="1600" dirty="0" smtClean="0">
                <a:latin typeface="+mn-lt"/>
              </a:rPr>
              <a:t/>
            </a:r>
            <a:br>
              <a:rPr lang="en-US" sz="1600" dirty="0" smtClean="0">
                <a:latin typeface="+mn-lt"/>
              </a:rPr>
            </a:br>
            <a:r>
              <a:rPr lang="en-US" sz="1600" dirty="0" smtClean="0">
                <a:latin typeface="+mn-lt"/>
              </a:rPr>
              <a:t>         </a:t>
            </a:r>
            <a:br>
              <a:rPr lang="en-US" sz="1600" dirty="0" smtClean="0">
                <a:latin typeface="+mn-lt"/>
              </a:rPr>
            </a:br>
            <a:r>
              <a:rPr lang="en-US" sz="1600" dirty="0" smtClean="0">
                <a:latin typeface="+mn-lt"/>
              </a:rPr>
              <a:t>                       b) Temperate Short Grasslands are found parallel to but north of the </a:t>
            </a:r>
            <a:br>
              <a:rPr lang="en-US" sz="1600" dirty="0" smtClean="0">
                <a:latin typeface="+mn-lt"/>
              </a:rPr>
            </a:br>
            <a:r>
              <a:rPr lang="en-US" sz="1600" dirty="0" smtClean="0">
                <a:latin typeface="+mn-lt"/>
              </a:rPr>
              <a:t>                                     above type: important grasses are </a:t>
            </a:r>
            <a:r>
              <a:rPr lang="en-US" sz="1600" dirty="0" err="1" smtClean="0">
                <a:latin typeface="+mn-lt"/>
              </a:rPr>
              <a:t>Danthonia</a:t>
            </a:r>
            <a:r>
              <a:rPr lang="en-US" sz="1600" dirty="0" smtClean="0">
                <a:latin typeface="+mn-lt"/>
              </a:rPr>
              <a:t> &amp; </a:t>
            </a:r>
            <a:r>
              <a:rPr lang="en-US" sz="1600" dirty="0" err="1" smtClean="0">
                <a:latin typeface="+mn-lt"/>
              </a:rPr>
              <a:t>Stipa</a:t>
            </a:r>
            <a:r>
              <a:rPr lang="en-US" sz="1600" dirty="0" smtClean="0">
                <a:latin typeface="+mn-lt"/>
              </a:rPr>
              <a:t>.</a:t>
            </a:r>
            <a:br>
              <a:rPr lang="en-US" sz="1600" dirty="0" smtClean="0">
                <a:latin typeface="+mn-lt"/>
              </a:rPr>
            </a:br>
            <a:r>
              <a:rPr lang="en-US" sz="1600" dirty="0" smtClean="0">
                <a:latin typeface="+mn-lt"/>
              </a:rPr>
              <a:t/>
            </a:r>
            <a:br>
              <a:rPr lang="en-US" sz="1600" dirty="0" smtClean="0">
                <a:latin typeface="+mn-lt"/>
              </a:rPr>
            </a:br>
            <a:r>
              <a:rPr lang="en-US" sz="1600" dirty="0" smtClean="0">
                <a:latin typeface="+mn-lt"/>
              </a:rPr>
              <a:t>                                 c)  </a:t>
            </a:r>
            <a:r>
              <a:rPr lang="en-US" sz="1600" i="1" dirty="0" err="1" smtClean="0">
                <a:latin typeface="+mn-lt"/>
              </a:rPr>
              <a:t>Xerophytic</a:t>
            </a:r>
            <a:r>
              <a:rPr lang="en-US" sz="1600" i="1" dirty="0" smtClean="0">
                <a:latin typeface="+mn-lt"/>
              </a:rPr>
              <a:t> Grasslands</a:t>
            </a:r>
            <a:r>
              <a:rPr lang="en-US" sz="1600" dirty="0" smtClean="0">
                <a:latin typeface="+mn-lt"/>
              </a:rPr>
              <a:t> are developed over further northern areas such </a:t>
            </a:r>
            <a:br>
              <a:rPr lang="en-US" sz="1600" dirty="0" smtClean="0">
                <a:latin typeface="+mn-lt"/>
              </a:rPr>
            </a:br>
            <a:r>
              <a:rPr lang="en-US" sz="1600" dirty="0" smtClean="0">
                <a:latin typeface="+mn-lt"/>
              </a:rPr>
              <a:t/>
            </a:r>
            <a:br>
              <a:rPr lang="en-US" sz="1600" dirty="0" smtClean="0">
                <a:latin typeface="+mn-lt"/>
              </a:rPr>
            </a:br>
            <a:r>
              <a:rPr lang="en-US" sz="1600" dirty="0" smtClean="0">
                <a:latin typeface="+mn-lt"/>
              </a:rPr>
              <a:t>                                       as the interior lands of New South Wales &amp; Queensland with grasses </a:t>
            </a:r>
            <a:br>
              <a:rPr lang="en-US" sz="1600" dirty="0" smtClean="0">
                <a:latin typeface="+mn-lt"/>
              </a:rPr>
            </a:br>
            <a:r>
              <a:rPr lang="en-US" sz="1600" dirty="0" smtClean="0">
                <a:latin typeface="+mn-lt"/>
              </a:rPr>
              <a:t/>
            </a:r>
            <a:br>
              <a:rPr lang="en-US" sz="1600" dirty="0" smtClean="0">
                <a:latin typeface="+mn-lt"/>
              </a:rPr>
            </a:br>
            <a:r>
              <a:rPr lang="en-US" sz="1600" dirty="0" smtClean="0">
                <a:latin typeface="+mn-lt"/>
              </a:rPr>
              <a:t>                                      like </a:t>
            </a:r>
            <a:r>
              <a:rPr lang="en-US" sz="1600" dirty="0" err="1" smtClean="0">
                <a:latin typeface="+mn-lt"/>
              </a:rPr>
              <a:t>Aristida</a:t>
            </a:r>
            <a:r>
              <a:rPr lang="en-US" sz="1600" dirty="0" smtClean="0">
                <a:latin typeface="+mn-lt"/>
              </a:rPr>
              <a:t> &amp; </a:t>
            </a:r>
            <a:r>
              <a:rPr lang="en-US" sz="1600" dirty="0" err="1" smtClean="0">
                <a:latin typeface="+mn-lt"/>
              </a:rPr>
              <a:t>Mulga</a:t>
            </a:r>
            <a:r>
              <a:rPr lang="en-US" sz="1600" dirty="0" smtClean="0">
                <a:latin typeface="+mn-lt"/>
              </a:rPr>
              <a:t>.</a:t>
            </a:r>
            <a:endParaRPr lang="en-US" sz="1600" dirty="0">
              <a:latin typeface="+mn-lt"/>
            </a:endParaRPr>
          </a:p>
        </p:txBody>
      </p:sp>
      <p:sp>
        <p:nvSpPr>
          <p:cNvPr id="3" name="Subtitle 2"/>
          <p:cNvSpPr>
            <a:spLocks noGrp="1"/>
          </p:cNvSpPr>
          <p:nvPr>
            <p:ph type="subTitle" idx="1"/>
          </p:nvPr>
        </p:nvSpPr>
        <p:spPr>
          <a:xfrm flipV="1">
            <a:off x="1371600" y="5638799"/>
            <a:ext cx="6400800" cy="45719"/>
          </a:xfrm>
        </p:spPr>
        <p:txBody>
          <a:bodyPr>
            <a:normAutofit fontScale="25000" lnSpcReduction="20000"/>
          </a:bodyPr>
          <a:lstStyle/>
          <a:p>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747</TotalTime>
  <Words>143</Words>
  <Application>Microsoft Office PowerPoint</Application>
  <PresentationFormat>On-screen Show (4:3)</PresentationFormat>
  <Paragraphs>22</Paragraphs>
  <Slides>15</Slides>
  <Notes>1</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Office Theme</vt:lpstr>
      <vt:lpstr> TEMPERATE GRASSLAND BIOME  SEMESTER VI (HONS.)  DSE-4       </vt:lpstr>
      <vt:lpstr>                                                                                          TEMPERATE GRASSLAND BIOME  Location   Interiors of continents in the westerly wind belt                                          Steppes in Eurasia, Prairies in U.S.A &amp; Canada, Manchurian Grasslands in                        Manchuria, Pustaz in Hungary, Pampas in Argentina &amp; Uruguay, Bush Veld &amp;                        High Veld in South Africa, Downs of Murray-Darling Basin of South Eastern                        Australia &amp; Canterbury Grassland of New Zealand                         </vt:lpstr>
      <vt:lpstr>Climate    Mean annual rainfall 25cm to 75cm; mostly received in summer                         Snowfall occurs during winter in Northern Hemisphere                     Warm summers more than 200c ; cold winters of  10c to 120c in Southern                           Hemisphere (S.H) &amp; less than 00c temperature in Northern Hemisphere(N.H)                          Annual temp range 400c in N.H &amp; 100c to 120c in S.H  </vt:lpstr>
      <vt:lpstr>                                                                                                                                                         Vegetation   Grasses belonging to GRAMINAE  family are dominant  Single layered structure of vegetation  Eurasian Steppes  extends from eastern Europe to western Siberia         a) Forest Steppes  consist of trees mainly  Oak, Mapple, Birch, Aspen &amp; Willow alternate            with open Steppe developed over degraded Chernozem soils        b) Meadow Steppes  are open Steppes between  woodland zones of Forest Steppe             characterised by growth of turf grasses like Stipa &amp; Fescue &amp; flowering plants such as             Trifolium &amp; Daisy developed over well formed Chernozem soils        c) Grass Steppes are dominated by grasses, Stipa, a few flowering xerophytic shrubby             species of Artemisia developed over deep Chernozem soils     </vt:lpstr>
      <vt:lpstr>      d)  Semi-arid Xerophytic Steppes found in extreme southern and south-                      western parts where xerophytic grasses like Fescue &amp; Feather grass &amp;                       xerophytic species of Artesia thrive over Chestnut soil              </vt:lpstr>
      <vt:lpstr>  North American Prairies are found in the U.S. A &amp; Canada between the foothills of the      Rockies in the west &amp; the Temperate Deciduous forest biome in the east                a)  Tall Grass Prairie is found in the eastern  part of the Prairies where dominant                       species are Bluestem &amp; Switch grasses of height 1.5m to 2.5m                b)  Mixed Prairie  extends between the U.S. A-Canada border in the north &amp; Texas                      in the south. Dominant species are medium grasses of height 0.6m to                      1.2m little Bluestem, Needlegrass, Junegrass; short grasses like Buffalograss &amp;                      Blue gramma                 c)  Short Grass Prairie is found in the western part of the Great Plains &amp; is                       dominated by short grasses of height of  about 0.6m       </vt:lpstr>
      <vt:lpstr>South American Pampas  are found in 15% of total area of  Argentina                              a) Humid Pampas  are found in eastern part of Argentina; characterised by                                    tall grasses.                              b)  Sub-humid Pampas are found in the western part of Argentina:                                characterised by  short grasses.   Important species of grasses are Briza, Bromus,  Panicum,Paspalam, Lolium  etc.      Man has introduced Lucerne plant belonging to leguminous species; used as food for   animals .                      </vt:lpstr>
      <vt:lpstr>African Veld  has developed on plateau land of south-eastern Africa.                            a)  Themeda Veld  is found at an altitude ranging from 1500m to 1700m                                  where mean annual precipitation is  65 to 75 cm. Red Grasses is the                                  dominant species                            b) Sour Veld represents those areas of Themeda Veld which are dominated by                                 less important grasses like Aristida, Eragrostis &amp; Hyparrhenia                             c) Alpine Veld is found over relatively higher altitudes of 2000m to 2500m of                                  Drakensberg Mt. where Themeda grasses are mixed with Festica &amp; Bromus        </vt:lpstr>
      <vt:lpstr>Australian Downs have developed in the south-eastern parts of Australia &amp; northern part of   Tasmania.                                 a)  Temperate Tall Grasslands have developed in a region which extends                                       from the eastern coastal lands of New South Wales to Victoria and                                        eastern Tasmania; important grasses are Pota tussock , Danthonia                                         pallida &amp; Themeda  australia (Kangaroo grass).                                   b) Temperate Short Grasslands are found parallel to but north of the                                       above type: important grasses are Danthonia &amp; Stipa.                                   c)  Xerophytic Grasslands are developed over further northern areas such                                          as the interior lands of New South Wales &amp; Queensland with grasses                                         like Aristida &amp; Mulga.</vt:lpstr>
      <vt:lpstr>Canterbury Grasslands of New Zealand are developed in the eastern part of the southern   island &amp; the central part of the northern island of New Zealand .                                                     a)  Short Tussock grasses having main species of Festuca &amp; Poa                                                     b)  Tall Tussock grasses having main species of Chinomechloa                                                             having developed over higher grounds      </vt:lpstr>
      <vt:lpstr>                   Animal Life                         a)  Eurasian Steppes: main species are Saiga Antelopes, Mongolian Gazelles &amp;                             rare species of wild horses of the ungulate category, Mole Rats, wolves,                              Eagles, Hawks ,  Polecat etc.                          b)  North American Prairies:  main species are Bisons, Pronghorns, Gophers,                                Prairie Dogs, Hawks, Eagles, Wolves, Rattle Snakes, Foxes etc. all adversely                                affected by overexploitation of these grasslands by man                          c)  South American Pampas: main species are Pampa Deer, Viscacha, Mara;                             birds like Rhea (flightless), Herons, Geese, Ducks etc.                                                                                    </vt:lpstr>
      <vt:lpstr>                      d)  African Veld: main species which dominated the area were Antelopes,                               Hyenas, Jackals, Lions, Leopards , Zebra etc. but have now been  replaced                                                    by  domesticated animals like Cattle, Sheep, Goats: birds, rodents like                             Springhare &amp; Gerbil, carnivorous animal like Yellow Mongoose etc.                        e)  Australian Downs : main species are 3 types of Kangaroos like Red                              Kangaroos, Grey Kangaroos, Wallaroos; flightless bird like Emu; European                            Rabbits &amp; Sheep have been introduced later on                         f)  Canterbury Grasslands of New Zealand: main species was giant flightless                               bird Moas but they have disappeared due to large scale hunting by man;                                almost absence of herbivores because of the isolated  status of this island</vt:lpstr>
      <vt:lpstr>            Anthropogenic Impact                             Conversion  of grasslands into agricultural farmlands &gt;“granaries of                                              the world”                              Obliteration of natural habitats of species                              Disappearance &amp; extinction of species &gt;Bisons, Pronghorns are facing                                             imminent extinction;                                Large scale hunting ; animals like Antelopes, Hyenas, Jackals, Lions,                                             Leopards , Zebra etc. but have now been  eliminated                               Introduction of new species like Sheep, European Rabbits etc. changed the                                          composition of native animal life &amp; vegetation           </vt:lpstr>
      <vt:lpstr>                           Introduction of new species of plants has suppressed the native natural                                                   vegetation or has eliminated many plant species (like leguminous                                                  plants like Clover &amp; grasses like Bromus, Hardeum &amp; Ryegrass in                                                  Downs)                             Removal of natural vegetation have loosened soil cover resulting into soil                                                 accelerated rate of soil erosion &amp; loss of fertile soils &amp;                                               created “dust bowls”        </vt:lpstr>
      <vt:lpstr>      Protection                          The Temperate Grasslands Conservation Initiative (TGCI) strives to meet 17%                                   protection of terrestrial lands by 2020. Some of the priority regions of the                                 action group are:                                 Prairie grasslands, Pampas  grasslands,  parts of  Steppes ,                                         Veld of southern Africa, Lowland grasslands of southeastern Australia,                                Tussock grasslands of New Zealand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BIOMES: CONCEPT &amp; CLASSIFICATION TROPICAL RAINFOREST &amp; TEMERATE GRASSLAND BIOMES  SEMESTER VI (HONS.)  DSE-4</dc:title>
  <dc:creator>USER</dc:creator>
  <cp:lastModifiedBy>USER</cp:lastModifiedBy>
  <cp:revision>78</cp:revision>
  <dcterms:created xsi:type="dcterms:W3CDTF">2020-04-03T15:46:03Z</dcterms:created>
  <dcterms:modified xsi:type="dcterms:W3CDTF">2020-04-12T18:55:55Z</dcterms:modified>
</cp:coreProperties>
</file>